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p:restoredTop sz="94648"/>
  </p:normalViewPr>
  <p:slideViewPr>
    <p:cSldViewPr snapToGrid="0">
      <p:cViewPr varScale="1">
        <p:scale>
          <a:sx n="113" d="100"/>
          <a:sy n="113" d="100"/>
        </p:scale>
        <p:origin x="184" y="7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jpg>
</file>

<file path=ppt/media/image14.jpg>
</file>

<file path=ppt/media/image15.png>
</file>

<file path=ppt/media/image16.png>
</file>

<file path=ppt/media/image17.jpg>
</file>

<file path=ppt/media/image18.jpg>
</file>

<file path=ppt/media/image19.jpg>
</file>

<file path=ppt/media/image2.png>
</file>

<file path=ppt/media/image20.jpg>
</file>

<file path=ppt/media/image21.jpg>
</file>

<file path=ppt/media/image22.png>
</file>

<file path=ppt/media/image23.png>
</file>

<file path=ppt/media/image24.png>
</file>

<file path=ppt/media/image25.jpg>
</file>

<file path=ppt/media/image26.png>
</file>

<file path=ppt/media/image27.png>
</file>

<file path=ppt/media/image28.jp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 name="Google Shape;5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Google Shape;15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 name="Google Shape;16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 name="Google Shape;16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7" name="Google Shape;17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 name="Google Shape;18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1" name="Google Shape;201;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Google Shape;212;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7" name="Google Shape;237;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 name="Google Shape;6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5" name="Google Shape;245;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4" name="Google Shape;254;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 name="Google Shape;6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 name="Google Shape;7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 name="Google Shape;8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 name="Google Shape;12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7" name="Google Shape;137;p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5" name="Google Shape;14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6" name="Google Shape;46;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9" name="Google Shape;49;p1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50" name="Google Shape;50;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1"/>
        <p:cNvGrpSpPr/>
        <p:nvPr/>
      </p:nvGrpSpPr>
      <p:grpSpPr>
        <a:xfrm>
          <a:off x="0" y="0"/>
          <a:ext cx="0" cy="0"/>
          <a:chOff x="0" y="0"/>
          <a:chExt cx="0" cy="0"/>
        </a:xfrm>
      </p:grpSpPr>
      <p:sp>
        <p:nvSpPr>
          <p:cNvPr id="52" name="Google Shape;52;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425196" y="1124712"/>
            <a:ext cx="5213700" cy="443400"/>
          </a:xfrm>
          <a:prstGeom prst="rect">
            <a:avLst/>
          </a:prstGeom>
          <a:noFill/>
          <a:ln>
            <a:noFill/>
          </a:ln>
        </p:spPr>
        <p:txBody>
          <a:bodyPr spcFirstLastPara="1" wrap="square" lIns="68575" tIns="34275" rIns="68575" bIns="34275" anchor="b" anchorCtr="0">
            <a:spAutoFit/>
          </a:bodyPr>
          <a:lstStyle>
            <a:lvl1pPr lvl="0" algn="l">
              <a:lnSpc>
                <a:spcPct val="90000"/>
              </a:lnSpc>
              <a:spcBef>
                <a:spcPts val="0"/>
              </a:spcBef>
              <a:spcAft>
                <a:spcPts val="0"/>
              </a:spcAft>
              <a:buClr>
                <a:schemeClr val="dk2"/>
              </a:buClr>
              <a:buSzPts val="1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425196" y="1639062"/>
            <a:ext cx="5213700" cy="2976000"/>
          </a:xfrm>
          <a:prstGeom prst="rect">
            <a:avLst/>
          </a:prstGeom>
          <a:noFill/>
          <a:ln>
            <a:noFill/>
          </a:ln>
        </p:spPr>
        <p:txBody>
          <a:bodyPr spcFirstLastPara="1" wrap="square" lIns="68575" tIns="34275" rIns="68575" bIns="34275" anchor="t" anchorCtr="0">
            <a:noAutofit/>
          </a:bodyPr>
          <a:lstStyle>
            <a:lvl1pPr marL="457200" lvl="0" indent="-330200" algn="l">
              <a:lnSpc>
                <a:spcPct val="130000"/>
              </a:lnSpc>
              <a:spcBef>
                <a:spcPts val="500"/>
              </a:spcBef>
              <a:spcAft>
                <a:spcPts val="0"/>
              </a:spcAft>
              <a:buSzPts val="1600"/>
              <a:buChar char="●"/>
              <a:defRPr/>
            </a:lvl1pPr>
            <a:lvl2pPr marL="914400" lvl="1" indent="-330200" algn="l">
              <a:lnSpc>
                <a:spcPct val="130000"/>
              </a:lnSpc>
              <a:spcBef>
                <a:spcPts val="1200"/>
              </a:spcBef>
              <a:spcAft>
                <a:spcPts val="0"/>
              </a:spcAft>
              <a:buSzPts val="1600"/>
              <a:buChar char="○"/>
              <a:defRPr/>
            </a:lvl2pPr>
            <a:lvl3pPr marL="1371600" lvl="2" indent="-330200" algn="l">
              <a:lnSpc>
                <a:spcPct val="130000"/>
              </a:lnSpc>
              <a:spcBef>
                <a:spcPts val="1200"/>
              </a:spcBef>
              <a:spcAft>
                <a:spcPts val="0"/>
              </a:spcAft>
              <a:buSzPts val="1600"/>
              <a:buChar char="■"/>
              <a:defRPr/>
            </a:lvl3pPr>
            <a:lvl4pPr marL="1828800" lvl="3" indent="-330200" algn="l">
              <a:lnSpc>
                <a:spcPct val="130000"/>
              </a:lnSpc>
              <a:spcBef>
                <a:spcPts val="1200"/>
              </a:spcBef>
              <a:spcAft>
                <a:spcPts val="0"/>
              </a:spcAft>
              <a:buSzPts val="1600"/>
              <a:buChar char="●"/>
              <a:defRPr/>
            </a:lvl4pPr>
            <a:lvl5pPr marL="2286000" lvl="4" indent="-330200" algn="l">
              <a:lnSpc>
                <a:spcPct val="130000"/>
              </a:lnSpc>
              <a:spcBef>
                <a:spcPts val="1200"/>
              </a:spcBef>
              <a:spcAft>
                <a:spcPts val="0"/>
              </a:spcAft>
              <a:buSzPts val="1600"/>
              <a:buChar char="○"/>
              <a:defRPr/>
            </a:lvl5pPr>
            <a:lvl6pPr marL="2743200" lvl="5" indent="-317500" algn="l">
              <a:lnSpc>
                <a:spcPct val="90000"/>
              </a:lnSpc>
              <a:spcBef>
                <a:spcPts val="1200"/>
              </a:spcBef>
              <a:spcAft>
                <a:spcPts val="0"/>
              </a:spcAft>
              <a:buClr>
                <a:schemeClr val="dk1"/>
              </a:buClr>
              <a:buSzPts val="1400"/>
              <a:buChar char="■"/>
              <a:defRPr/>
            </a:lvl6pPr>
            <a:lvl7pPr marL="3200400" lvl="6" indent="-317500" algn="l">
              <a:lnSpc>
                <a:spcPct val="90000"/>
              </a:lnSpc>
              <a:spcBef>
                <a:spcPts val="1200"/>
              </a:spcBef>
              <a:spcAft>
                <a:spcPts val="0"/>
              </a:spcAft>
              <a:buClr>
                <a:schemeClr val="dk1"/>
              </a:buClr>
              <a:buSzPts val="1400"/>
              <a:buChar char="●"/>
              <a:defRPr/>
            </a:lvl7pPr>
            <a:lvl8pPr marL="3657600" lvl="7" indent="-317500" algn="l">
              <a:lnSpc>
                <a:spcPct val="90000"/>
              </a:lnSpc>
              <a:spcBef>
                <a:spcPts val="1200"/>
              </a:spcBef>
              <a:spcAft>
                <a:spcPts val="0"/>
              </a:spcAft>
              <a:buClr>
                <a:schemeClr val="dk1"/>
              </a:buClr>
              <a:buSzPts val="1400"/>
              <a:buChar char="○"/>
              <a:defRPr/>
            </a:lvl8pPr>
            <a:lvl9pPr marL="4114800" lvl="8" indent="-317500" algn="l">
              <a:lnSpc>
                <a:spcPct val="90000"/>
              </a:lnSpc>
              <a:spcBef>
                <a:spcPts val="1200"/>
              </a:spcBef>
              <a:spcAft>
                <a:spcPts val="1200"/>
              </a:spcAft>
              <a:buClr>
                <a:schemeClr val="dk1"/>
              </a:buClr>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 name="Google Shape;25;p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6"/>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7" name="Google Shape;27;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0" name="Google Shape;30;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3" name="Google Shape;33;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4" name="Google Shape;34;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7" name="Google Shape;37;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1" name="Google Shape;41;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3" name="Google Shape;43;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drive.google.com/file/d/182vlP1RdZmxZIJdyetOtOUbNVEhHToyi/view"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www.youtube.com/watch?v=rEQKifmgXwQ"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drive.google.com/file/d/1KP2iuGyoibndycDjSA69M0NjqNWbJ0A8/view"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drive.google.com/file/d/175fCHdb4_4NJFmK5LgsZup5iRmf2ugOk/view"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1.jpg"/><Relationship Id="rId5" Type="http://schemas.openxmlformats.org/officeDocument/2006/relationships/hyperlink" Target="http://drive.google.com/file/d/1eMOYM1xxMcKeme0u69ea_04wprdd5jZd/view" TargetMode="External"/><Relationship Id="rId4" Type="http://schemas.openxmlformats.org/officeDocument/2006/relationships/image" Target="../media/image20.jp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5.jpg"/><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worldviz.com/vizard-virtual-reality-software"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hyperlink" Target="https://www.gretxp.com/buildvr"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www.youtube.com/watch?v=TX9qSaGXFyg"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20.xml.rels><?xml version="1.0" encoding="UTF-8" standalone="yes"?>
<Relationships xmlns="http://schemas.openxmlformats.org/package/2006/relationships"><Relationship Id="rId8" Type="http://schemas.openxmlformats.org/officeDocument/2006/relationships/image" Target="../media/image28.jpg"/><Relationship Id="rId3" Type="http://schemas.openxmlformats.org/officeDocument/2006/relationships/hyperlink" Target="https://learn.unity.com/" TargetMode="External"/><Relationship Id="rId7" Type="http://schemas.openxmlformats.org/officeDocument/2006/relationships/hyperlink" Target="http://www.youtube.com/watch?v=ucalG1dsvL4"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learn.unity.com/tutorial/preparing-students-to-create-the-metaverse" TargetMode="External"/><Relationship Id="rId5" Type="http://schemas.openxmlformats.org/officeDocument/2006/relationships/hyperlink" Target="https://unity.com/products/unity-student" TargetMode="External"/><Relationship Id="rId4" Type="http://schemas.openxmlformats.org/officeDocument/2006/relationships/hyperlink" Target="https://unity.com/download" TargetMode="External"/><Relationship Id="rId9" Type="http://schemas.openxmlformats.org/officeDocument/2006/relationships/hyperlink" Target="https://www.youtube.com/watch?v=ucalG1dsvL4"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en.wikipedia.org/wiki/Three-dimensional_space" TargetMode="External"/><Relationship Id="rId4" Type="http://schemas.openxmlformats.org/officeDocument/2006/relationships/hyperlink" Target="https://en.wikipedia.org/wiki/Philip_Rosedale"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www.youtube.com/watch?v=KLOcj5qvOio"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www.researchgate.net/publication/359052509_A_Survey_on_Metaverse_Fundamentals_Security_and_Privacy"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ww.researchgate.net/publication/355172308_All_One_Needs_to_Know_about_Metaverse_A_Complete_Survey_on_Technological_Singularity_Virtual_Ecosystem_and_Research_Agenda#pf2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5200"/>
              <a:buNone/>
            </a:pPr>
            <a:r>
              <a:rPr lang="en"/>
              <a:t>DS/AI on Metaverse</a:t>
            </a:r>
            <a:endParaRPr/>
          </a:p>
        </p:txBody>
      </p:sp>
      <p:sp>
        <p:nvSpPr>
          <p:cNvPr id="58" name="Google Shape;58;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
              <a:t>WF DSAI Summer Camp 2023</a:t>
            </a:r>
            <a:endParaRPr/>
          </a:p>
        </p:txBody>
      </p:sp>
      <p:sp>
        <p:nvSpPr>
          <p:cNvPr id="59" name="Google Shape;59;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Industrial Metaverse Demonstration</a:t>
            </a:r>
            <a:endParaRPr/>
          </a:p>
        </p:txBody>
      </p:sp>
      <p:sp>
        <p:nvSpPr>
          <p:cNvPr id="157" name="Google Shape;157;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158" name="Google Shape;158;p23" title="V2.mov">
            <a:hlinkClick r:id="rId3"/>
          </p:cNvPr>
          <p:cNvPicPr preferRelativeResize="0"/>
          <p:nvPr/>
        </p:nvPicPr>
        <p:blipFill rotWithShape="1">
          <a:blip r:embed="rId4">
            <a:alphaModFix/>
          </a:blip>
          <a:srcRect/>
          <a:stretch/>
        </p:blipFill>
        <p:spPr>
          <a:xfrm>
            <a:off x="1357638" y="1095050"/>
            <a:ext cx="6428725" cy="3809175"/>
          </a:xfrm>
          <a:prstGeom prst="rect">
            <a:avLst/>
          </a:prstGeom>
          <a:noFill/>
          <a:ln>
            <a:noFill/>
          </a:ln>
        </p:spPr>
      </p:pic>
      <p:sp>
        <p:nvSpPr>
          <p:cNvPr id="159" name="Google Shape;159;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What is Industrial Metaverse?</a:t>
            </a:r>
            <a:endParaRPr/>
          </a:p>
        </p:txBody>
      </p:sp>
      <p:sp>
        <p:nvSpPr>
          <p:cNvPr id="165" name="Google Shape;165;p2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SzPts val="1800"/>
              <a:buChar char="●"/>
            </a:pPr>
            <a:r>
              <a:rPr lang="en"/>
              <a:t>Enables humans and AI to work together to design, build operate, and optimize physical systems using digital technologies.</a:t>
            </a:r>
            <a:endParaRPr/>
          </a:p>
          <a:p>
            <a:pPr marL="457200" lvl="0" indent="-342900" algn="l" rtl="0">
              <a:lnSpc>
                <a:spcPct val="115000"/>
              </a:lnSpc>
              <a:spcBef>
                <a:spcPts val="0"/>
              </a:spcBef>
              <a:spcAft>
                <a:spcPts val="0"/>
              </a:spcAft>
              <a:buSzPts val="1800"/>
              <a:buChar char="●"/>
            </a:pPr>
            <a:r>
              <a:rPr lang="en"/>
              <a:t>The industrial metaverse can create a relationship between physical devices and the digital world. </a:t>
            </a:r>
            <a:endParaRPr/>
          </a:p>
          <a:p>
            <a:pPr marL="457200" lvl="0" indent="-342900" algn="l" rtl="0">
              <a:lnSpc>
                <a:spcPct val="115000"/>
              </a:lnSpc>
              <a:spcBef>
                <a:spcPts val="0"/>
              </a:spcBef>
              <a:spcAft>
                <a:spcPts val="0"/>
              </a:spcAft>
              <a:buSzPts val="1800"/>
              <a:buChar char="●"/>
            </a:pPr>
            <a:r>
              <a:rPr lang="en"/>
              <a:t>The industrial metaverse would utilize the digital twin to achieve the link between the physical devices and the digital world. </a:t>
            </a:r>
            <a:endParaRPr/>
          </a:p>
          <a:p>
            <a:pPr marL="457200" lvl="0" indent="-342900" algn="l" rtl="0">
              <a:lnSpc>
                <a:spcPct val="115000"/>
              </a:lnSpc>
              <a:spcBef>
                <a:spcPts val="0"/>
              </a:spcBef>
              <a:spcAft>
                <a:spcPts val="0"/>
              </a:spcAft>
              <a:buSzPts val="1800"/>
              <a:buChar char="●"/>
            </a:pPr>
            <a:r>
              <a:rPr lang="en"/>
              <a:t>The digital twin is perhaps at the heart of the Industrial Metaverse.</a:t>
            </a:r>
            <a:endParaRPr/>
          </a:p>
        </p:txBody>
      </p:sp>
      <p:sp>
        <p:nvSpPr>
          <p:cNvPr id="166" name="Google Shape;166;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39285"/>
              <a:buFont typeface="Arial"/>
              <a:buNone/>
            </a:pPr>
            <a:r>
              <a:rPr lang="en"/>
              <a:t>Digital Twin Demonstration</a:t>
            </a:r>
            <a:endParaRPr/>
          </a:p>
          <a:p>
            <a:pPr marL="0" lvl="0" indent="0" algn="l" rtl="0">
              <a:lnSpc>
                <a:spcPct val="100000"/>
              </a:lnSpc>
              <a:spcBef>
                <a:spcPts val="0"/>
              </a:spcBef>
              <a:spcAft>
                <a:spcPts val="0"/>
              </a:spcAft>
              <a:buSzPct val="111111"/>
              <a:buNone/>
            </a:pPr>
            <a:endParaRPr/>
          </a:p>
        </p:txBody>
      </p:sp>
      <p:sp>
        <p:nvSpPr>
          <p:cNvPr id="172" name="Google Shape;172;p2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173" name="Google Shape;173;p25" descr="Students:&#10;Matthew Rubino, Michelle Weng, Jiasheng Chen, &#10;Marcus Francisco, Alex Francisco, Shardul Saptarshi&#10;&#10;Professors:&#10;Dr. Chi Zhou, Dr. Hongyue Sun, Dr. Wenyao Xu &#10;&#10;Created by an interdisciplinary team from the departments of Computer Science and Engineering, Electrical Engineering, Mechanical and Aerospace Engineering, and Industrial Systems Engineering." title="Demo Abstract: A Campus Prototype of Interactive Digital Twin in Cyber Manufacturing">
            <a:hlinkClick r:id="rId3"/>
          </p:cNvPr>
          <p:cNvPicPr preferRelativeResize="0"/>
          <p:nvPr/>
        </p:nvPicPr>
        <p:blipFill rotWithShape="1">
          <a:blip r:embed="rId4">
            <a:alphaModFix/>
          </a:blip>
          <a:srcRect/>
          <a:stretch/>
        </p:blipFill>
        <p:spPr>
          <a:xfrm>
            <a:off x="1058706" y="1152475"/>
            <a:ext cx="7026594" cy="3952450"/>
          </a:xfrm>
          <a:prstGeom prst="rect">
            <a:avLst/>
          </a:prstGeom>
          <a:noFill/>
          <a:ln>
            <a:noFill/>
          </a:ln>
        </p:spPr>
      </p:pic>
      <p:sp>
        <p:nvSpPr>
          <p:cNvPr id="174" name="Google Shape;174;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3"/>
                                        </p:tgtEl>
                                        <p:attrNameLst>
                                          <p:attrName>style.visibility</p:attrName>
                                        </p:attrNameLst>
                                      </p:cBhvr>
                                      <p:to>
                                        <p:strVal val="visible"/>
                                      </p:to>
                                    </p:set>
                                    <p:animEffect transition="in" filter="fade">
                                      <p:cBhvr>
                                        <p:cTn id="7" dur="1000"/>
                                        <p:tgtEl>
                                          <p:spTgt spid="1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Digital Twin Architecture </a:t>
            </a:r>
            <a:endParaRPr/>
          </a:p>
        </p:txBody>
      </p:sp>
      <p:sp>
        <p:nvSpPr>
          <p:cNvPr id="180" name="Google Shape;180;p2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181" name="Google Shape;181;p26"/>
          <p:cNvPicPr preferRelativeResize="0"/>
          <p:nvPr/>
        </p:nvPicPr>
        <p:blipFill rotWithShape="1">
          <a:blip r:embed="rId3">
            <a:alphaModFix/>
          </a:blip>
          <a:srcRect/>
          <a:stretch/>
        </p:blipFill>
        <p:spPr>
          <a:xfrm>
            <a:off x="0" y="1076271"/>
            <a:ext cx="9144003" cy="4063009"/>
          </a:xfrm>
          <a:prstGeom prst="rect">
            <a:avLst/>
          </a:prstGeom>
          <a:noFill/>
          <a:ln>
            <a:noFill/>
          </a:ln>
        </p:spPr>
      </p:pic>
      <p:sp>
        <p:nvSpPr>
          <p:cNvPr id="182" name="Google Shape;182;p26"/>
          <p:cNvSpPr txBox="1"/>
          <p:nvPr/>
        </p:nvSpPr>
        <p:spPr>
          <a:xfrm>
            <a:off x="4345200" y="319825"/>
            <a:ext cx="4798800" cy="6156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 sz="1400" b="0" i="0" u="none" strike="noStrike" cap="none">
                <a:solidFill>
                  <a:srgbClr val="000000"/>
                </a:solidFill>
                <a:latin typeface="Arial"/>
                <a:ea typeface="Arial"/>
                <a:cs typeface="Arial"/>
                <a:sym typeface="Arial"/>
              </a:rPr>
              <a:t>Data Science powers the control decision making</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 sz="1400" b="0" i="0" u="none" strike="noStrike" cap="none">
                <a:solidFill>
                  <a:srgbClr val="000000"/>
                </a:solidFill>
                <a:latin typeface="Arial"/>
                <a:ea typeface="Arial"/>
                <a:cs typeface="Arial"/>
                <a:sym typeface="Arial"/>
              </a:rPr>
              <a:t>Python Coding enables the whole framework</a:t>
            </a:r>
            <a:endParaRPr sz="1400" b="0" i="0" u="none" strike="noStrike" cap="none">
              <a:solidFill>
                <a:srgbClr val="000000"/>
              </a:solidFill>
              <a:latin typeface="Arial"/>
              <a:ea typeface="Arial"/>
              <a:cs typeface="Arial"/>
              <a:sym typeface="Arial"/>
            </a:endParaRPr>
          </a:p>
        </p:txBody>
      </p:sp>
      <p:sp>
        <p:nvSpPr>
          <p:cNvPr id="183" name="Google Shape;183;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Linkage to Data Analytics/ML?</a:t>
            </a:r>
            <a:endParaRPr/>
          </a:p>
        </p:txBody>
      </p:sp>
      <p:sp>
        <p:nvSpPr>
          <p:cNvPr id="189" name="Google Shape;189;p27"/>
          <p:cNvSpPr txBox="1">
            <a:spLocks noGrp="1"/>
          </p:cNvSpPr>
          <p:nvPr>
            <p:ph type="body" idx="1"/>
          </p:nvPr>
        </p:nvSpPr>
        <p:spPr>
          <a:xfrm>
            <a:off x="228573" y="1518235"/>
            <a:ext cx="3793200" cy="3416400"/>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SzPts val="1800"/>
              <a:buChar char="●"/>
            </a:pPr>
            <a:r>
              <a:rPr lang="en"/>
              <a:t>Add more machine learning capabilities and error correction</a:t>
            </a:r>
            <a:endParaRPr/>
          </a:p>
          <a:p>
            <a:pPr marL="457200" lvl="0" indent="-342900" algn="l" rtl="0">
              <a:lnSpc>
                <a:spcPct val="115000"/>
              </a:lnSpc>
              <a:spcBef>
                <a:spcPts val="0"/>
              </a:spcBef>
              <a:spcAft>
                <a:spcPts val="0"/>
              </a:spcAft>
              <a:buSzPts val="1800"/>
              <a:buChar char="●"/>
            </a:pPr>
            <a:r>
              <a:rPr lang="en"/>
              <a:t>Analyze and improve distributed manufacturing processes</a:t>
            </a:r>
            <a:endParaRPr/>
          </a:p>
          <a:p>
            <a:pPr marL="457200" lvl="0" indent="0" algn="l" rtl="0">
              <a:lnSpc>
                <a:spcPct val="115000"/>
              </a:lnSpc>
              <a:spcBef>
                <a:spcPts val="1200"/>
              </a:spcBef>
              <a:spcAft>
                <a:spcPts val="1200"/>
              </a:spcAft>
              <a:buSzPts val="1800"/>
              <a:buNone/>
            </a:pPr>
            <a:endParaRPr/>
          </a:p>
        </p:txBody>
      </p:sp>
      <p:sp>
        <p:nvSpPr>
          <p:cNvPr id="190" name="Google Shape;190;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14</a:t>
            </a:fld>
            <a:endParaRPr/>
          </a:p>
        </p:txBody>
      </p:sp>
      <p:pic>
        <p:nvPicPr>
          <p:cNvPr id="191" name="Google Shape;191;p27" title="Stream Video Final Stanley.mp4">
            <a:hlinkClick r:id="rId3"/>
          </p:cNvPr>
          <p:cNvPicPr preferRelativeResize="0"/>
          <p:nvPr/>
        </p:nvPicPr>
        <p:blipFill>
          <a:blip r:embed="rId4">
            <a:alphaModFix/>
          </a:blip>
          <a:stretch>
            <a:fillRect/>
          </a:stretch>
        </p:blipFill>
        <p:spPr>
          <a:xfrm>
            <a:off x="4174173" y="1170125"/>
            <a:ext cx="4454256" cy="334069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1"/>
                                        </p:tgtEl>
                                        <p:attrNameLst>
                                          <p:attrName>style.visibility</p:attrName>
                                        </p:attrNameLst>
                                      </p:cBhvr>
                                      <p:to>
                                        <p:strVal val="visible"/>
                                      </p:to>
                                    </p:set>
                                    <p:animEffect transition="in" filter="fade">
                                      <p:cBhvr>
                                        <p:cTn id="7" dur="1000"/>
                                        <p:tgtEl>
                                          <p:spTgt spid="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Fun Project Showcase: Blender Digital Twin</a:t>
            </a:r>
            <a:endParaRPr/>
          </a:p>
        </p:txBody>
      </p:sp>
      <p:sp>
        <p:nvSpPr>
          <p:cNvPr id="197" name="Google Shape;197;p2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457200" lvl="0" indent="-323850" algn="l" rtl="0">
              <a:lnSpc>
                <a:spcPct val="90000"/>
              </a:lnSpc>
              <a:spcBef>
                <a:spcPts val="800"/>
              </a:spcBef>
              <a:spcAft>
                <a:spcPts val="0"/>
              </a:spcAft>
              <a:buClr>
                <a:srgbClr val="666666"/>
              </a:buClr>
              <a:buSzPts val="1500"/>
              <a:buChar char="●"/>
            </a:pPr>
            <a:r>
              <a:rPr lang="en" sz="1500">
                <a:solidFill>
                  <a:srgbClr val="666666"/>
                </a:solidFill>
              </a:rPr>
              <a:t>Overarching Goal: To create a web based VR application which can represent a real world blender in a digital format, interactively and in a way that reflects what is happening to the blender in real life.</a:t>
            </a:r>
            <a:endParaRPr sz="1500">
              <a:solidFill>
                <a:srgbClr val="666666"/>
              </a:solidFill>
            </a:endParaRPr>
          </a:p>
          <a:p>
            <a:pPr marL="457200" lvl="0" indent="-323850" algn="l" rtl="0">
              <a:lnSpc>
                <a:spcPct val="90000"/>
              </a:lnSpc>
              <a:spcBef>
                <a:spcPts val="0"/>
              </a:spcBef>
              <a:spcAft>
                <a:spcPts val="0"/>
              </a:spcAft>
              <a:buClr>
                <a:srgbClr val="666666"/>
              </a:buClr>
              <a:buSzPts val="1500"/>
              <a:buChar char="●"/>
            </a:pPr>
            <a:r>
              <a:rPr lang="en" sz="1500">
                <a:solidFill>
                  <a:srgbClr val="666666"/>
                </a:solidFill>
              </a:rPr>
              <a:t>Sub-goal 1: Blender Twin</a:t>
            </a:r>
            <a:endParaRPr sz="1500">
              <a:solidFill>
                <a:srgbClr val="666666"/>
              </a:solidFill>
            </a:endParaRPr>
          </a:p>
          <a:p>
            <a:pPr marL="914400" lvl="1" indent="-323850" algn="l" rtl="0">
              <a:lnSpc>
                <a:spcPct val="90000"/>
              </a:lnSpc>
              <a:spcBef>
                <a:spcPts val="0"/>
              </a:spcBef>
              <a:spcAft>
                <a:spcPts val="0"/>
              </a:spcAft>
              <a:buClr>
                <a:srgbClr val="666666"/>
              </a:buClr>
              <a:buSzPts val="1500"/>
              <a:buChar char="○"/>
            </a:pPr>
            <a:r>
              <a:rPr lang="en" sz="1500">
                <a:solidFill>
                  <a:srgbClr val="666666"/>
                </a:solidFill>
              </a:rPr>
              <a:t>Create a model of a blender in the blender application</a:t>
            </a:r>
            <a:endParaRPr sz="1500">
              <a:solidFill>
                <a:srgbClr val="666666"/>
              </a:solidFill>
            </a:endParaRPr>
          </a:p>
          <a:p>
            <a:pPr marL="914400" lvl="1" indent="-323850" algn="l" rtl="0">
              <a:lnSpc>
                <a:spcPct val="90000"/>
              </a:lnSpc>
              <a:spcBef>
                <a:spcPts val="0"/>
              </a:spcBef>
              <a:spcAft>
                <a:spcPts val="0"/>
              </a:spcAft>
              <a:buClr>
                <a:srgbClr val="666666"/>
              </a:buClr>
              <a:buSzPts val="1500"/>
              <a:buChar char="○"/>
            </a:pPr>
            <a:r>
              <a:rPr lang="en" sz="1500">
                <a:solidFill>
                  <a:srgbClr val="666666"/>
                </a:solidFill>
              </a:rPr>
              <a:t>Different animations for speed and rotation</a:t>
            </a:r>
            <a:endParaRPr sz="1500">
              <a:solidFill>
                <a:srgbClr val="666666"/>
              </a:solidFill>
            </a:endParaRPr>
          </a:p>
          <a:p>
            <a:pPr marL="457200" lvl="0" indent="-323850" algn="l" rtl="0">
              <a:lnSpc>
                <a:spcPct val="90000"/>
              </a:lnSpc>
              <a:spcBef>
                <a:spcPts val="0"/>
              </a:spcBef>
              <a:spcAft>
                <a:spcPts val="0"/>
              </a:spcAft>
              <a:buClr>
                <a:srgbClr val="666666"/>
              </a:buClr>
              <a:buSzPts val="1500"/>
              <a:buChar char="●"/>
            </a:pPr>
            <a:r>
              <a:rPr lang="en" sz="1500">
                <a:solidFill>
                  <a:srgbClr val="666666"/>
                </a:solidFill>
              </a:rPr>
              <a:t>Sub-goal 2: Product Twin</a:t>
            </a:r>
            <a:endParaRPr sz="1500">
              <a:solidFill>
                <a:srgbClr val="666666"/>
              </a:solidFill>
            </a:endParaRPr>
          </a:p>
          <a:p>
            <a:pPr marL="914400" lvl="1" indent="-323850" algn="l" rtl="0">
              <a:lnSpc>
                <a:spcPct val="90000"/>
              </a:lnSpc>
              <a:spcBef>
                <a:spcPts val="0"/>
              </a:spcBef>
              <a:spcAft>
                <a:spcPts val="0"/>
              </a:spcAft>
              <a:buClr>
                <a:srgbClr val="666666"/>
              </a:buClr>
              <a:buSzPts val="1500"/>
              <a:buChar char="○"/>
            </a:pPr>
            <a:r>
              <a:rPr lang="en" sz="1500">
                <a:solidFill>
                  <a:srgbClr val="666666"/>
                </a:solidFill>
              </a:rPr>
              <a:t>Create different effects and animations to represent the product being blended</a:t>
            </a:r>
            <a:endParaRPr sz="1500">
              <a:solidFill>
                <a:srgbClr val="666666"/>
              </a:solidFill>
            </a:endParaRPr>
          </a:p>
          <a:p>
            <a:pPr marL="914400" lvl="1" indent="-323850" algn="l" rtl="0">
              <a:lnSpc>
                <a:spcPct val="90000"/>
              </a:lnSpc>
              <a:spcBef>
                <a:spcPts val="0"/>
              </a:spcBef>
              <a:spcAft>
                <a:spcPts val="0"/>
              </a:spcAft>
              <a:buClr>
                <a:srgbClr val="666666"/>
              </a:buClr>
              <a:buSzPts val="1500"/>
              <a:buChar char="○"/>
            </a:pPr>
            <a:r>
              <a:rPr lang="en" sz="1500">
                <a:solidFill>
                  <a:srgbClr val="666666"/>
                </a:solidFill>
              </a:rPr>
              <a:t>Different colors for the contents, and textures with blending motions</a:t>
            </a:r>
            <a:endParaRPr sz="1500">
              <a:solidFill>
                <a:srgbClr val="666666"/>
              </a:solidFill>
            </a:endParaRPr>
          </a:p>
          <a:p>
            <a:pPr marL="457200" lvl="0" indent="-323850" algn="l" rtl="0">
              <a:lnSpc>
                <a:spcPct val="90000"/>
              </a:lnSpc>
              <a:spcBef>
                <a:spcPts val="0"/>
              </a:spcBef>
              <a:spcAft>
                <a:spcPts val="0"/>
              </a:spcAft>
              <a:buClr>
                <a:srgbClr val="666666"/>
              </a:buClr>
              <a:buSzPts val="1500"/>
              <a:buChar char="●"/>
            </a:pPr>
            <a:r>
              <a:rPr lang="en" sz="1500">
                <a:solidFill>
                  <a:srgbClr val="666666"/>
                </a:solidFill>
              </a:rPr>
              <a:t>Sub-goal 3: Web Application</a:t>
            </a:r>
            <a:endParaRPr sz="1500">
              <a:solidFill>
                <a:srgbClr val="666666"/>
              </a:solidFill>
            </a:endParaRPr>
          </a:p>
          <a:p>
            <a:pPr marL="914400" lvl="1" indent="-323850" algn="l" rtl="0">
              <a:lnSpc>
                <a:spcPct val="90000"/>
              </a:lnSpc>
              <a:spcBef>
                <a:spcPts val="0"/>
              </a:spcBef>
              <a:spcAft>
                <a:spcPts val="0"/>
              </a:spcAft>
              <a:buClr>
                <a:srgbClr val="666666"/>
              </a:buClr>
              <a:buSzPts val="1500"/>
              <a:buChar char="○"/>
            </a:pPr>
            <a:r>
              <a:rPr lang="en" sz="1500">
                <a:solidFill>
                  <a:srgbClr val="666666"/>
                </a:solidFill>
              </a:rPr>
              <a:t>Fetch data from cloud server, and display data in the web application.</a:t>
            </a:r>
            <a:endParaRPr sz="1500">
              <a:solidFill>
                <a:srgbClr val="666666"/>
              </a:solidFill>
            </a:endParaRPr>
          </a:p>
          <a:p>
            <a:pPr marL="914400" lvl="1" indent="-323850" algn="l" rtl="0">
              <a:lnSpc>
                <a:spcPct val="90000"/>
              </a:lnSpc>
              <a:spcBef>
                <a:spcPts val="0"/>
              </a:spcBef>
              <a:spcAft>
                <a:spcPts val="0"/>
              </a:spcAft>
              <a:buClr>
                <a:srgbClr val="666666"/>
              </a:buClr>
              <a:buSzPts val="1500"/>
              <a:buChar char="○"/>
            </a:pPr>
            <a:r>
              <a:rPr lang="en" sz="1500">
                <a:solidFill>
                  <a:srgbClr val="666666"/>
                </a:solidFill>
              </a:rPr>
              <a:t>Interact with model from web application. </a:t>
            </a:r>
            <a:endParaRPr sz="1500">
              <a:solidFill>
                <a:srgbClr val="666666"/>
              </a:solidFill>
            </a:endParaRPr>
          </a:p>
          <a:p>
            <a:pPr marL="0" lvl="0" indent="0" algn="l" rtl="0">
              <a:lnSpc>
                <a:spcPct val="115000"/>
              </a:lnSpc>
              <a:spcBef>
                <a:spcPts val="0"/>
              </a:spcBef>
              <a:spcAft>
                <a:spcPts val="1200"/>
              </a:spcAft>
              <a:buSzPts val="1800"/>
              <a:buNone/>
            </a:pPr>
            <a:endParaRPr/>
          </a:p>
        </p:txBody>
      </p:sp>
      <p:sp>
        <p:nvSpPr>
          <p:cNvPr id="198" name="Google Shape;198;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Blender Twin Demonstration </a:t>
            </a:r>
            <a:endParaRPr/>
          </a:p>
        </p:txBody>
      </p:sp>
      <p:sp>
        <p:nvSpPr>
          <p:cNvPr id="204" name="Google Shape;204;p2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205" name="Google Shape;205;p29" title="demo2.mov">
            <a:hlinkClick r:id="rId3"/>
          </p:cNvPr>
          <p:cNvPicPr preferRelativeResize="0"/>
          <p:nvPr/>
        </p:nvPicPr>
        <p:blipFill rotWithShape="1">
          <a:blip r:embed="rId4">
            <a:alphaModFix/>
          </a:blip>
          <a:srcRect/>
          <a:stretch/>
        </p:blipFill>
        <p:spPr>
          <a:xfrm>
            <a:off x="2" y="1152475"/>
            <a:ext cx="4267397" cy="2667123"/>
          </a:xfrm>
          <a:prstGeom prst="rect">
            <a:avLst/>
          </a:prstGeom>
          <a:noFill/>
          <a:ln>
            <a:noFill/>
          </a:ln>
        </p:spPr>
      </p:pic>
      <p:sp>
        <p:nvSpPr>
          <p:cNvPr id="206" name="Google Shape;206;p29"/>
          <p:cNvSpPr txBox="1"/>
          <p:nvPr/>
        </p:nvSpPr>
        <p:spPr>
          <a:xfrm>
            <a:off x="744600" y="3859950"/>
            <a:ext cx="3000000" cy="400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Arial"/>
                <a:ea typeface="Arial"/>
                <a:cs typeface="Arial"/>
                <a:sym typeface="Arial"/>
              </a:rPr>
              <a:t>Blender Digital Twin</a:t>
            </a:r>
            <a:endParaRPr sz="1400" b="0" i="0" u="none" strike="noStrike" cap="none">
              <a:solidFill>
                <a:srgbClr val="000000"/>
              </a:solidFill>
              <a:latin typeface="Arial"/>
              <a:ea typeface="Arial"/>
              <a:cs typeface="Arial"/>
              <a:sym typeface="Arial"/>
            </a:endParaRPr>
          </a:p>
        </p:txBody>
      </p:sp>
      <p:pic>
        <p:nvPicPr>
          <p:cNvPr id="207" name="Google Shape;207;p29" title="CSE 410, Fall 2022 Blender Digital Twin.mp4">
            <a:hlinkClick r:id="rId5"/>
          </p:cNvPr>
          <p:cNvPicPr preferRelativeResize="0"/>
          <p:nvPr/>
        </p:nvPicPr>
        <p:blipFill rotWithShape="1">
          <a:blip r:embed="rId6">
            <a:alphaModFix/>
          </a:blip>
          <a:srcRect/>
          <a:stretch/>
        </p:blipFill>
        <p:spPr>
          <a:xfrm>
            <a:off x="4403719" y="1152475"/>
            <a:ext cx="4813282" cy="2707476"/>
          </a:xfrm>
          <a:prstGeom prst="rect">
            <a:avLst/>
          </a:prstGeom>
          <a:noFill/>
          <a:ln>
            <a:noFill/>
          </a:ln>
        </p:spPr>
      </p:pic>
      <p:sp>
        <p:nvSpPr>
          <p:cNvPr id="208" name="Google Shape;208;p29"/>
          <p:cNvSpPr txBox="1"/>
          <p:nvPr/>
        </p:nvSpPr>
        <p:spPr>
          <a:xfrm>
            <a:off x="5310363" y="3859950"/>
            <a:ext cx="3000000" cy="400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Arial"/>
                <a:ea typeface="Arial"/>
                <a:cs typeface="Arial"/>
                <a:sym typeface="Arial"/>
              </a:rPr>
              <a:t>Blender Physical</a:t>
            </a:r>
            <a:endParaRPr sz="1400" b="0" i="0" u="none" strike="noStrike" cap="none">
              <a:solidFill>
                <a:srgbClr val="000000"/>
              </a:solidFill>
              <a:latin typeface="Arial"/>
              <a:ea typeface="Arial"/>
              <a:cs typeface="Arial"/>
              <a:sym typeface="Arial"/>
            </a:endParaRPr>
          </a:p>
        </p:txBody>
      </p:sp>
      <p:sp>
        <p:nvSpPr>
          <p:cNvPr id="209" name="Google Shape;209;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16</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
                                        </p:tgtEl>
                                        <p:attrNameLst>
                                          <p:attrName>style.visibility</p:attrName>
                                        </p:attrNameLst>
                                      </p:cBhvr>
                                      <p:to>
                                        <p:strVal val="visible"/>
                                      </p:to>
                                    </p:set>
                                    <p:animEffect transition="in" filter="fade">
                                      <p:cBhvr>
                                        <p:cTn id="7" dur="1000"/>
                                        <p:tgtEl>
                                          <p:spTgt spid="20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7"/>
                                        </p:tgtEl>
                                        <p:attrNameLst>
                                          <p:attrName>style.visibility</p:attrName>
                                        </p:attrNameLst>
                                      </p:cBhvr>
                                      <p:to>
                                        <p:strVal val="visible"/>
                                      </p:to>
                                    </p:set>
                                    <p:animEffect transition="in" filter="fade">
                                      <p:cBhvr>
                                        <p:cTn id="12" dur="1000"/>
                                        <p:tgtEl>
                                          <p:spTgt spid="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Acknowledge</a:t>
            </a:r>
            <a:endParaRPr/>
          </a:p>
        </p:txBody>
      </p:sp>
      <p:pic>
        <p:nvPicPr>
          <p:cNvPr id="215" name="Google Shape;215;p30"/>
          <p:cNvPicPr preferRelativeResize="0"/>
          <p:nvPr/>
        </p:nvPicPr>
        <p:blipFill rotWithShape="1">
          <a:blip r:embed="rId3">
            <a:alphaModFix/>
          </a:blip>
          <a:srcRect/>
          <a:stretch/>
        </p:blipFill>
        <p:spPr>
          <a:xfrm>
            <a:off x="7130930" y="2004930"/>
            <a:ext cx="1106424" cy="902915"/>
          </a:xfrm>
          <a:prstGeom prst="rect">
            <a:avLst/>
          </a:prstGeom>
          <a:noFill/>
          <a:ln>
            <a:noFill/>
          </a:ln>
        </p:spPr>
      </p:pic>
      <p:grpSp>
        <p:nvGrpSpPr>
          <p:cNvPr id="216" name="Google Shape;216;p30"/>
          <p:cNvGrpSpPr/>
          <p:nvPr/>
        </p:nvGrpSpPr>
        <p:grpSpPr>
          <a:xfrm>
            <a:off x="6881963" y="62444"/>
            <a:ext cx="1604357" cy="1644506"/>
            <a:chOff x="6038637" y="1246272"/>
            <a:chExt cx="1604357" cy="1644506"/>
          </a:xfrm>
        </p:grpSpPr>
        <p:sp>
          <p:nvSpPr>
            <p:cNvPr id="217" name="Google Shape;217;p30"/>
            <p:cNvSpPr txBox="1"/>
            <p:nvPr/>
          </p:nvSpPr>
          <p:spPr>
            <a:xfrm>
              <a:off x="6038637" y="2583001"/>
              <a:ext cx="160435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400" b="0" i="0" u="none" strike="noStrike" cap="none">
                  <a:solidFill>
                    <a:srgbClr val="000000"/>
                  </a:solidFill>
                  <a:latin typeface="Arial"/>
                  <a:ea typeface="Arial"/>
                  <a:cs typeface="Arial"/>
                  <a:sym typeface="Arial"/>
                </a:rPr>
                <a:t>NSF FM-2134409</a:t>
              </a:r>
              <a:endParaRPr/>
            </a:p>
          </p:txBody>
        </p:sp>
        <p:pic>
          <p:nvPicPr>
            <p:cNvPr id="218" name="Google Shape;218;p30" descr="NSF-Logo-1efvspb | Computer Science"/>
            <p:cNvPicPr preferRelativeResize="0"/>
            <p:nvPr/>
          </p:nvPicPr>
          <p:blipFill rotWithShape="1">
            <a:blip r:embed="rId4">
              <a:alphaModFix/>
            </a:blip>
            <a:srcRect/>
            <a:stretch/>
          </p:blipFill>
          <p:spPr>
            <a:xfrm>
              <a:off x="6200736" y="1246272"/>
              <a:ext cx="1280160" cy="1288161"/>
            </a:xfrm>
            <a:prstGeom prst="rect">
              <a:avLst/>
            </a:prstGeom>
            <a:noFill/>
            <a:ln>
              <a:noFill/>
            </a:ln>
          </p:spPr>
        </p:pic>
      </p:grpSp>
      <p:grpSp>
        <p:nvGrpSpPr>
          <p:cNvPr id="219" name="Google Shape;219;p30"/>
          <p:cNvGrpSpPr/>
          <p:nvPr/>
        </p:nvGrpSpPr>
        <p:grpSpPr>
          <a:xfrm>
            <a:off x="6374472" y="3205825"/>
            <a:ext cx="2793076" cy="1772068"/>
            <a:chOff x="2792519" y="1285585"/>
            <a:chExt cx="2793076" cy="1772068"/>
          </a:xfrm>
        </p:grpSpPr>
        <p:pic>
          <p:nvPicPr>
            <p:cNvPr id="220" name="Google Shape;220;p30"/>
            <p:cNvPicPr preferRelativeResize="0"/>
            <p:nvPr/>
          </p:nvPicPr>
          <p:blipFill rotWithShape="1">
            <a:blip r:embed="rId5">
              <a:alphaModFix/>
            </a:blip>
            <a:srcRect/>
            <a:stretch/>
          </p:blipFill>
          <p:spPr>
            <a:xfrm>
              <a:off x="3548977" y="1285585"/>
              <a:ext cx="1280160" cy="1280160"/>
            </a:xfrm>
            <a:prstGeom prst="rect">
              <a:avLst/>
            </a:prstGeom>
            <a:noFill/>
            <a:ln>
              <a:noFill/>
            </a:ln>
          </p:spPr>
        </p:pic>
        <p:sp>
          <p:nvSpPr>
            <p:cNvPr id="221" name="Google Shape;221;p30"/>
            <p:cNvSpPr txBox="1"/>
            <p:nvPr/>
          </p:nvSpPr>
          <p:spPr>
            <a:xfrm>
              <a:off x="2792519" y="2534433"/>
              <a:ext cx="2793076"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 sz="1400" b="0" i="0" u="none" strike="noStrike" cap="none">
                  <a:solidFill>
                    <a:srgbClr val="000000"/>
                  </a:solidFill>
                  <a:latin typeface="Arial"/>
                  <a:ea typeface="Arial"/>
                  <a:cs typeface="Arial"/>
                  <a:sym typeface="Arial"/>
                </a:rPr>
                <a:t>multiSTage distRibuted futurE mAnufacturing systeMs</a:t>
              </a:r>
              <a:endParaRPr sz="1400" b="0" i="0" u="none" strike="noStrike" cap="none">
                <a:solidFill>
                  <a:srgbClr val="000000"/>
                </a:solidFill>
                <a:latin typeface="Arial"/>
                <a:ea typeface="Arial"/>
                <a:cs typeface="Arial"/>
                <a:sym typeface="Arial"/>
              </a:endParaRPr>
            </a:p>
          </p:txBody>
        </p:sp>
      </p:grpSp>
      <p:pic>
        <p:nvPicPr>
          <p:cNvPr id="222" name="Google Shape;222;p30"/>
          <p:cNvPicPr preferRelativeResize="0"/>
          <p:nvPr/>
        </p:nvPicPr>
        <p:blipFill rotWithShape="1">
          <a:blip r:embed="rId6">
            <a:alphaModFix/>
          </a:blip>
          <a:srcRect/>
          <a:stretch/>
        </p:blipFill>
        <p:spPr>
          <a:xfrm>
            <a:off x="1291869" y="1292382"/>
            <a:ext cx="4331450" cy="2887633"/>
          </a:xfrm>
          <a:prstGeom prst="rect">
            <a:avLst/>
          </a:prstGeom>
          <a:noFill/>
          <a:ln>
            <a:noFill/>
          </a:ln>
        </p:spPr>
      </p:pic>
      <p:sp>
        <p:nvSpPr>
          <p:cNvPr id="223" name="Google Shape;223;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31"/>
          <p:cNvPicPr preferRelativeResize="0"/>
          <p:nvPr/>
        </p:nvPicPr>
        <p:blipFill rotWithShape="1">
          <a:blip r:embed="rId3">
            <a:alphaModFix/>
          </a:blip>
          <a:srcRect/>
          <a:stretch/>
        </p:blipFill>
        <p:spPr>
          <a:xfrm>
            <a:off x="2000250" y="0"/>
            <a:ext cx="5143499" cy="5143499"/>
          </a:xfrm>
          <a:prstGeom prst="rect">
            <a:avLst/>
          </a:prstGeom>
          <a:noFill/>
          <a:ln>
            <a:noFill/>
          </a:ln>
        </p:spPr>
      </p:pic>
      <p:sp>
        <p:nvSpPr>
          <p:cNvPr id="229" name="Google Shape;229;p31"/>
          <p:cNvSpPr txBox="1"/>
          <p:nvPr/>
        </p:nvSpPr>
        <p:spPr>
          <a:xfrm>
            <a:off x="1233575" y="803475"/>
            <a:ext cx="10353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 sz="2100" b="0" i="0" u="none" strike="noStrike" cap="none">
                <a:solidFill>
                  <a:srgbClr val="000000"/>
                </a:solidFill>
                <a:latin typeface="Arial"/>
                <a:ea typeface="Arial"/>
                <a:cs typeface="Arial"/>
                <a:sym typeface="Arial"/>
              </a:rPr>
              <a:t>Python</a:t>
            </a:r>
            <a:endParaRPr sz="2100" b="0" i="0" u="none" strike="noStrike" cap="none">
              <a:solidFill>
                <a:srgbClr val="000000"/>
              </a:solidFill>
              <a:latin typeface="Arial"/>
              <a:ea typeface="Arial"/>
              <a:cs typeface="Arial"/>
              <a:sym typeface="Arial"/>
            </a:endParaRPr>
          </a:p>
        </p:txBody>
      </p:sp>
      <p:sp>
        <p:nvSpPr>
          <p:cNvPr id="230" name="Google Shape;230;p31"/>
          <p:cNvSpPr txBox="1"/>
          <p:nvPr/>
        </p:nvSpPr>
        <p:spPr>
          <a:xfrm>
            <a:off x="1102525" y="2015675"/>
            <a:ext cx="16716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 sz="2100" b="0" i="0" u="none" strike="noStrike" cap="none">
                <a:solidFill>
                  <a:srgbClr val="000000"/>
                </a:solidFill>
                <a:latin typeface="Arial"/>
                <a:ea typeface="Arial"/>
                <a:cs typeface="Arial"/>
                <a:sym typeface="Arial"/>
              </a:rPr>
              <a:t>Algorithm</a:t>
            </a:r>
            <a:endParaRPr sz="2100" b="0" i="0" u="none" strike="noStrike" cap="none">
              <a:solidFill>
                <a:srgbClr val="000000"/>
              </a:solidFill>
              <a:latin typeface="Arial"/>
              <a:ea typeface="Arial"/>
              <a:cs typeface="Arial"/>
              <a:sym typeface="Arial"/>
            </a:endParaRPr>
          </a:p>
        </p:txBody>
      </p:sp>
      <p:sp>
        <p:nvSpPr>
          <p:cNvPr id="231" name="Google Shape;231;p31"/>
          <p:cNvSpPr txBox="1"/>
          <p:nvPr/>
        </p:nvSpPr>
        <p:spPr>
          <a:xfrm>
            <a:off x="7305750" y="803475"/>
            <a:ext cx="16716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 sz="2100" b="0" i="0" u="none" strike="noStrike" cap="none">
                <a:solidFill>
                  <a:srgbClr val="000000"/>
                </a:solidFill>
                <a:latin typeface="Arial"/>
                <a:ea typeface="Arial"/>
                <a:cs typeface="Arial"/>
                <a:sym typeface="Arial"/>
              </a:rPr>
              <a:t>Application</a:t>
            </a:r>
            <a:endParaRPr sz="2100" b="0" i="0" u="none" strike="noStrike" cap="none">
              <a:solidFill>
                <a:srgbClr val="000000"/>
              </a:solidFill>
              <a:latin typeface="Arial"/>
              <a:ea typeface="Arial"/>
              <a:cs typeface="Arial"/>
              <a:sym typeface="Arial"/>
            </a:endParaRPr>
          </a:p>
        </p:txBody>
      </p:sp>
      <p:sp>
        <p:nvSpPr>
          <p:cNvPr id="232" name="Google Shape;232;p31"/>
          <p:cNvSpPr txBox="1"/>
          <p:nvPr/>
        </p:nvSpPr>
        <p:spPr>
          <a:xfrm>
            <a:off x="7305750" y="2015675"/>
            <a:ext cx="12726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 sz="2100" b="0" i="0" u="none" strike="noStrike" cap="none">
                <a:solidFill>
                  <a:srgbClr val="000000"/>
                </a:solidFill>
                <a:latin typeface="Arial"/>
                <a:ea typeface="Arial"/>
                <a:cs typeface="Arial"/>
                <a:sym typeface="Arial"/>
              </a:rPr>
              <a:t>Device</a:t>
            </a:r>
            <a:endParaRPr sz="2100" b="0" i="0" u="none" strike="noStrike" cap="none">
              <a:solidFill>
                <a:srgbClr val="000000"/>
              </a:solidFill>
              <a:latin typeface="Arial"/>
              <a:ea typeface="Arial"/>
              <a:cs typeface="Arial"/>
              <a:sym typeface="Arial"/>
            </a:endParaRPr>
          </a:p>
        </p:txBody>
      </p:sp>
      <p:sp>
        <p:nvSpPr>
          <p:cNvPr id="233" name="Google Shape;233;p31"/>
          <p:cNvSpPr/>
          <p:nvPr/>
        </p:nvSpPr>
        <p:spPr>
          <a:xfrm>
            <a:off x="550200" y="4540767"/>
            <a:ext cx="8191673" cy="602725"/>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chemeClr val="lt2"/>
                </a:solidFill>
                <a:latin typeface="Arial"/>
              </a:rPr>
              <a:t>Claim you spot @ Metaverse</a:t>
            </a:r>
          </a:p>
        </p:txBody>
      </p:sp>
      <p:sp>
        <p:nvSpPr>
          <p:cNvPr id="234" name="Google Shape;2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Tools for creating AR/VR </a:t>
            </a:r>
            <a:endParaRPr/>
          </a:p>
        </p:txBody>
      </p:sp>
      <p:sp>
        <p:nvSpPr>
          <p:cNvPr id="240" name="Google Shape;240;p32"/>
          <p:cNvSpPr txBox="1">
            <a:spLocks noGrp="1"/>
          </p:cNvSpPr>
          <p:nvPr>
            <p:ph type="body" idx="1"/>
          </p:nvPr>
        </p:nvSpPr>
        <p:spPr>
          <a:xfrm>
            <a:off x="311700" y="1152475"/>
            <a:ext cx="3219600" cy="3416400"/>
          </a:xfrm>
          <a:prstGeom prst="rect">
            <a:avLst/>
          </a:prstGeom>
          <a:noFill/>
          <a:ln>
            <a:noFill/>
          </a:ln>
        </p:spPr>
        <p:txBody>
          <a:bodyPr spcFirstLastPara="1" wrap="square" lIns="91425" tIns="91425" rIns="91425" bIns="91425" anchor="t" anchorCtr="0">
            <a:normAutofit fontScale="92500"/>
          </a:bodyPr>
          <a:lstStyle/>
          <a:p>
            <a:pPr marL="457200" lvl="0" indent="-342900" algn="l" rtl="0">
              <a:lnSpc>
                <a:spcPct val="115000"/>
              </a:lnSpc>
              <a:spcBef>
                <a:spcPts val="0"/>
              </a:spcBef>
              <a:spcAft>
                <a:spcPts val="0"/>
              </a:spcAft>
              <a:buSzPct val="108108"/>
              <a:buChar char="●"/>
            </a:pPr>
            <a:r>
              <a:rPr lang="en"/>
              <a:t>Vizard7 (Window version only): </a:t>
            </a:r>
            <a:r>
              <a:rPr lang="en" u="sng">
                <a:solidFill>
                  <a:schemeClr val="hlink"/>
                </a:solidFill>
                <a:hlinkClick r:id="rId3"/>
              </a:rPr>
              <a:t>https://www.worldviz.com/vizard-virtual-reality-software</a:t>
            </a:r>
            <a:r>
              <a:rPr lang="en"/>
              <a:t> </a:t>
            </a:r>
            <a:endParaRPr/>
          </a:p>
          <a:p>
            <a:pPr marL="457200" lvl="0" indent="-342900" algn="l" rtl="0">
              <a:lnSpc>
                <a:spcPct val="115000"/>
              </a:lnSpc>
              <a:spcBef>
                <a:spcPts val="0"/>
              </a:spcBef>
              <a:spcAft>
                <a:spcPts val="0"/>
              </a:spcAft>
              <a:buSzPct val="108108"/>
              <a:buChar char="●"/>
            </a:pPr>
            <a:r>
              <a:rPr lang="en"/>
              <a:t>Buildvr (1 month free trial): </a:t>
            </a:r>
            <a:r>
              <a:rPr lang="en" u="sng">
                <a:solidFill>
                  <a:schemeClr val="hlink"/>
                </a:solidFill>
                <a:hlinkClick r:id="rId4"/>
              </a:rPr>
              <a:t>https://www.gretxp.com/buildvr</a:t>
            </a:r>
            <a:r>
              <a:rPr lang="en"/>
              <a:t> </a:t>
            </a:r>
            <a:endParaRPr/>
          </a:p>
          <a:p>
            <a:pPr marL="457200" lvl="0" indent="-342900" algn="l" rtl="0">
              <a:lnSpc>
                <a:spcPct val="115000"/>
              </a:lnSpc>
              <a:spcBef>
                <a:spcPts val="0"/>
              </a:spcBef>
              <a:spcAft>
                <a:spcPts val="0"/>
              </a:spcAft>
              <a:buSzPct val="108108"/>
              <a:buChar char="●"/>
            </a:pPr>
            <a:r>
              <a:rPr lang="en"/>
              <a:t>Unity (Free student account for 16 yrs+)</a:t>
            </a:r>
            <a:endParaRPr/>
          </a:p>
          <a:p>
            <a:pPr marL="457200" lvl="0" indent="-342900" algn="l" rtl="0">
              <a:lnSpc>
                <a:spcPct val="115000"/>
              </a:lnSpc>
              <a:spcBef>
                <a:spcPts val="0"/>
              </a:spcBef>
              <a:spcAft>
                <a:spcPts val="0"/>
              </a:spcAft>
              <a:buSzPct val="108108"/>
              <a:buChar char="●"/>
            </a:pPr>
            <a:r>
              <a:rPr lang="en"/>
              <a:t>…</a:t>
            </a:r>
            <a:endParaRPr/>
          </a:p>
        </p:txBody>
      </p:sp>
      <p:pic>
        <p:nvPicPr>
          <p:cNvPr id="241" name="Google Shape;241;p32"/>
          <p:cNvPicPr preferRelativeResize="0"/>
          <p:nvPr/>
        </p:nvPicPr>
        <p:blipFill rotWithShape="1">
          <a:blip r:embed="rId5">
            <a:alphaModFix/>
          </a:blip>
          <a:srcRect/>
          <a:stretch/>
        </p:blipFill>
        <p:spPr>
          <a:xfrm>
            <a:off x="3531296" y="1017737"/>
            <a:ext cx="5521623" cy="3305425"/>
          </a:xfrm>
          <a:prstGeom prst="rect">
            <a:avLst/>
          </a:prstGeom>
          <a:noFill/>
          <a:ln>
            <a:noFill/>
          </a:ln>
        </p:spPr>
      </p:pic>
      <p:sp>
        <p:nvSpPr>
          <p:cNvPr id="242" name="Google Shape;242;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5"/>
          <p:cNvSpPr txBox="1"/>
          <p:nvPr/>
        </p:nvSpPr>
        <p:spPr>
          <a:xfrm>
            <a:off x="2189725" y="4522700"/>
            <a:ext cx="52386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https://www.youtube.com/watch?v=TX9qSaGXFyg</a:t>
            </a:r>
            <a:endParaRPr sz="1400" b="0" i="0" u="none" strike="noStrike" cap="none">
              <a:solidFill>
                <a:srgbClr val="000000"/>
              </a:solidFill>
              <a:latin typeface="Arial"/>
              <a:ea typeface="Arial"/>
              <a:cs typeface="Arial"/>
              <a:sym typeface="Arial"/>
            </a:endParaRPr>
          </a:p>
        </p:txBody>
      </p:sp>
      <p:pic>
        <p:nvPicPr>
          <p:cNvPr id="65" name="Google Shape;65;p15" descr="The era of spatial computing is here, where digital content blends seamlessly with your physical space. So you can do the things you love in ways never before possible. This is Apple Vision Pro.&#10;&#10;Learn More: https://apple.co/43DmFHf&#10;&#10;Audio Descriptions: https://apple.co/441jo4j&#10;&#10;00:00 Introduction&#10;01:35 Photos and videos&#10;02:41 Entertainment&#10;03:38 Work&#10;04:21 FaceTime&#10;05:39 Design&#10;07:09 Technology&#10;08:45 Ending&#10;&#10;“Let's Live” by FKJ https://apple.co/FKJ&#10;&quot;Want Me Anyway&quot; by Aye June https://apple.co/AyeJune&#10;&quot;Transmit&quot; by Fyfe, Iskra Strings https://apple.co/FyfeIskraStrings&#10;&quot;New Horizons&quot; by Little Dragon&#10;&quot;A.I.&quot; by Hark Madley https://apple.co/HarkMadley&#10;&quot;Waves&quot; by StayLoose, Lucy Daydream https://apple.co/StaylooseLucyDaydream&#10;&quot;Free&quot; by Bakar https://apple.co/Bakar&#10;&#10;#AppleVisionPro #WWDC23 #AppleEvent&#10;&#10;Welcome to the official Apple YouTube channel. Here you’ll find news about product launches, tutorials, and other great content. Our more than 160,000 employees are dedicated to making the best products on earth, and to leaving the world better than we found it." title="Introducing Apple Vision Pro">
            <a:hlinkClick r:id="rId3"/>
          </p:cNvPr>
          <p:cNvPicPr preferRelativeResize="0"/>
          <p:nvPr/>
        </p:nvPicPr>
        <p:blipFill rotWithShape="1">
          <a:blip r:embed="rId4">
            <a:alphaModFix/>
          </a:blip>
          <a:srcRect/>
          <a:stretch/>
        </p:blipFill>
        <p:spPr>
          <a:xfrm>
            <a:off x="990400" y="226750"/>
            <a:ext cx="7637250" cy="4295950"/>
          </a:xfrm>
          <a:prstGeom prst="rect">
            <a:avLst/>
          </a:prstGeom>
          <a:noFill/>
          <a:ln>
            <a:noFill/>
          </a:ln>
        </p:spPr>
      </p:pic>
      <p:sp>
        <p:nvSpPr>
          <p:cNvPr id="66" name="Google Shape;66;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10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Create your own project on Metaverse </a:t>
            </a:r>
            <a:endParaRPr/>
          </a:p>
        </p:txBody>
      </p:sp>
      <p:sp>
        <p:nvSpPr>
          <p:cNvPr id="248" name="Google Shape;248;p33"/>
          <p:cNvSpPr txBox="1">
            <a:spLocks noGrp="1"/>
          </p:cNvSpPr>
          <p:nvPr>
            <p:ph type="body" idx="1"/>
          </p:nvPr>
        </p:nvSpPr>
        <p:spPr>
          <a:xfrm>
            <a:off x="311700" y="1152475"/>
            <a:ext cx="3978000" cy="3416400"/>
          </a:xfrm>
          <a:prstGeom prst="rect">
            <a:avLst/>
          </a:prstGeom>
          <a:noFill/>
          <a:ln>
            <a:noFill/>
          </a:ln>
        </p:spPr>
        <p:txBody>
          <a:bodyPr spcFirstLastPara="1" wrap="square" lIns="91425" tIns="91425" rIns="91425" bIns="91425" anchor="t" anchorCtr="0">
            <a:normAutofit fontScale="70000" lnSpcReduction="20000"/>
          </a:bodyPr>
          <a:lstStyle/>
          <a:p>
            <a:pPr marL="457200" lvl="0" indent="0" algn="l" rtl="0">
              <a:lnSpc>
                <a:spcPct val="90000"/>
              </a:lnSpc>
              <a:spcBef>
                <a:spcPts val="0"/>
              </a:spcBef>
              <a:spcAft>
                <a:spcPts val="0"/>
              </a:spcAft>
              <a:buSzPct val="91836"/>
              <a:buNone/>
            </a:pPr>
            <a:endParaRPr sz="2800" u="sng">
              <a:solidFill>
                <a:schemeClr val="hlink"/>
              </a:solidFill>
              <a:latin typeface="Calibri"/>
              <a:ea typeface="Calibri"/>
              <a:cs typeface="Calibri"/>
              <a:sym typeface="Calibri"/>
            </a:endParaRPr>
          </a:p>
          <a:p>
            <a:pPr marL="457200" lvl="0" indent="-339725" algn="l" rtl="0">
              <a:lnSpc>
                <a:spcPct val="90000"/>
              </a:lnSpc>
              <a:spcBef>
                <a:spcPts val="0"/>
              </a:spcBef>
              <a:spcAft>
                <a:spcPts val="0"/>
              </a:spcAft>
              <a:buClr>
                <a:schemeClr val="dk1"/>
              </a:buClr>
              <a:buSzPct val="100000"/>
              <a:buFont typeface="Calibri"/>
              <a:buChar char="●"/>
            </a:pPr>
            <a:r>
              <a:rPr lang="en" sz="2800">
                <a:solidFill>
                  <a:schemeClr val="dk1"/>
                </a:solidFill>
                <a:latin typeface="Calibri"/>
                <a:ea typeface="Calibri"/>
                <a:cs typeface="Calibri"/>
                <a:sym typeface="Calibri"/>
              </a:rPr>
              <a:t>Learning resource:</a:t>
            </a:r>
            <a:r>
              <a:rPr lang="en" sz="2800">
                <a:solidFill>
                  <a:schemeClr val="hlink"/>
                </a:solidFill>
                <a:uFill>
                  <a:noFill/>
                </a:uFill>
                <a:latin typeface="Calibri"/>
                <a:ea typeface="Calibri"/>
                <a:cs typeface="Calibri"/>
                <a:sym typeface="Calibri"/>
                <a:hlinkClick r:id="rId3"/>
              </a:rPr>
              <a:t> </a:t>
            </a:r>
            <a:r>
              <a:rPr lang="en" sz="2800" u="sng">
                <a:solidFill>
                  <a:schemeClr val="hlink"/>
                </a:solidFill>
                <a:latin typeface="Calibri"/>
                <a:ea typeface="Calibri"/>
                <a:cs typeface="Calibri"/>
                <a:sym typeface="Calibri"/>
                <a:hlinkClick r:id="rId3"/>
              </a:rPr>
              <a:t>https://learn.unity.com/</a:t>
            </a:r>
            <a:endParaRPr sz="2800" u="sng">
              <a:solidFill>
                <a:schemeClr val="hlink"/>
              </a:solidFill>
              <a:latin typeface="Calibri"/>
              <a:ea typeface="Calibri"/>
              <a:cs typeface="Calibri"/>
              <a:sym typeface="Calibri"/>
            </a:endParaRPr>
          </a:p>
          <a:p>
            <a:pPr marL="457200" lvl="0" indent="-339725" algn="l" rtl="0">
              <a:lnSpc>
                <a:spcPct val="90000"/>
              </a:lnSpc>
              <a:spcBef>
                <a:spcPts val="0"/>
              </a:spcBef>
              <a:spcAft>
                <a:spcPts val="0"/>
              </a:spcAft>
              <a:buClr>
                <a:schemeClr val="dk1"/>
              </a:buClr>
              <a:buSzPct val="100000"/>
              <a:buFont typeface="Calibri"/>
              <a:buChar char="●"/>
            </a:pPr>
            <a:r>
              <a:rPr lang="en" sz="2800">
                <a:solidFill>
                  <a:schemeClr val="dk1"/>
                </a:solidFill>
                <a:latin typeface="Calibri"/>
                <a:ea typeface="Calibri"/>
                <a:cs typeface="Calibri"/>
                <a:sym typeface="Calibri"/>
              </a:rPr>
              <a:t>Download unity:</a:t>
            </a:r>
            <a:endParaRPr sz="2800" u="sng">
              <a:solidFill>
                <a:schemeClr val="hlink"/>
              </a:solidFill>
              <a:latin typeface="Calibri"/>
              <a:ea typeface="Calibri"/>
              <a:cs typeface="Calibri"/>
              <a:sym typeface="Calibri"/>
            </a:endParaRPr>
          </a:p>
          <a:p>
            <a:pPr marL="457200" lvl="0" indent="0" algn="l" rtl="0">
              <a:lnSpc>
                <a:spcPct val="90000"/>
              </a:lnSpc>
              <a:spcBef>
                <a:spcPts val="0"/>
              </a:spcBef>
              <a:spcAft>
                <a:spcPts val="0"/>
              </a:spcAft>
              <a:buSzPct val="91836"/>
              <a:buNone/>
            </a:pPr>
            <a:r>
              <a:rPr lang="en" sz="2800" u="sng">
                <a:solidFill>
                  <a:schemeClr val="hlink"/>
                </a:solidFill>
                <a:latin typeface="Calibri"/>
                <a:ea typeface="Calibri"/>
                <a:cs typeface="Calibri"/>
                <a:sym typeface="Calibri"/>
                <a:hlinkClick r:id="rId4"/>
              </a:rPr>
              <a:t>https://unity.com/download</a:t>
            </a:r>
            <a:endParaRPr sz="2800" u="sng">
              <a:solidFill>
                <a:schemeClr val="hlink"/>
              </a:solidFill>
              <a:latin typeface="Calibri"/>
              <a:ea typeface="Calibri"/>
              <a:cs typeface="Calibri"/>
              <a:sym typeface="Calibri"/>
            </a:endParaRPr>
          </a:p>
          <a:p>
            <a:pPr marL="457200" lvl="0" indent="-339725" algn="l" rtl="0">
              <a:lnSpc>
                <a:spcPct val="90000"/>
              </a:lnSpc>
              <a:spcBef>
                <a:spcPts val="0"/>
              </a:spcBef>
              <a:spcAft>
                <a:spcPts val="0"/>
              </a:spcAft>
              <a:buClr>
                <a:schemeClr val="dk1"/>
              </a:buClr>
              <a:buSzPct val="100000"/>
              <a:buFont typeface="Calibri"/>
              <a:buChar char="●"/>
            </a:pPr>
            <a:r>
              <a:rPr lang="en" sz="2800">
                <a:solidFill>
                  <a:schemeClr val="dk1"/>
                </a:solidFill>
                <a:latin typeface="Calibri"/>
                <a:ea typeface="Calibri"/>
                <a:cs typeface="Calibri"/>
                <a:sym typeface="Calibri"/>
              </a:rPr>
              <a:t>Unity student plan:</a:t>
            </a:r>
            <a:endParaRPr sz="2800">
              <a:solidFill>
                <a:schemeClr val="dk1"/>
              </a:solidFill>
              <a:latin typeface="Calibri"/>
              <a:ea typeface="Calibri"/>
              <a:cs typeface="Calibri"/>
              <a:sym typeface="Calibri"/>
            </a:endParaRPr>
          </a:p>
          <a:p>
            <a:pPr marL="457200" lvl="0" indent="0" algn="l" rtl="0">
              <a:lnSpc>
                <a:spcPct val="90000"/>
              </a:lnSpc>
              <a:spcBef>
                <a:spcPts val="0"/>
              </a:spcBef>
              <a:spcAft>
                <a:spcPts val="0"/>
              </a:spcAft>
              <a:buSzPct val="91836"/>
              <a:buNone/>
            </a:pPr>
            <a:r>
              <a:rPr lang="en" sz="2800" u="sng">
                <a:solidFill>
                  <a:schemeClr val="hlink"/>
                </a:solidFill>
                <a:latin typeface="Calibri"/>
                <a:ea typeface="Calibri"/>
                <a:cs typeface="Calibri"/>
                <a:sym typeface="Calibri"/>
                <a:hlinkClick r:id="rId5"/>
              </a:rPr>
              <a:t>https://unity.com/products/unity-student</a:t>
            </a:r>
            <a:r>
              <a:rPr lang="en" sz="2800" u="sng">
                <a:solidFill>
                  <a:schemeClr val="accent5"/>
                </a:solidFill>
                <a:latin typeface="Calibri"/>
                <a:ea typeface="Calibri"/>
                <a:cs typeface="Calibri"/>
                <a:sym typeface="Calibri"/>
              </a:rPr>
              <a:t> </a:t>
            </a:r>
            <a:endParaRPr sz="2800">
              <a:solidFill>
                <a:schemeClr val="dk1"/>
              </a:solidFill>
              <a:latin typeface="Calibri"/>
              <a:ea typeface="Calibri"/>
              <a:cs typeface="Calibri"/>
              <a:sym typeface="Calibri"/>
            </a:endParaRPr>
          </a:p>
          <a:p>
            <a:pPr marL="457200" lvl="0" indent="-339725" algn="l" rtl="0">
              <a:lnSpc>
                <a:spcPct val="115000"/>
              </a:lnSpc>
              <a:spcBef>
                <a:spcPts val="2400"/>
              </a:spcBef>
              <a:spcAft>
                <a:spcPts val="0"/>
              </a:spcAft>
              <a:buClr>
                <a:schemeClr val="dk1"/>
              </a:buClr>
              <a:buSzPct val="100000"/>
              <a:buFont typeface="Calibri"/>
              <a:buChar char="●"/>
            </a:pPr>
            <a:r>
              <a:rPr lang="en" sz="2800">
                <a:solidFill>
                  <a:schemeClr val="dk1"/>
                </a:solidFill>
                <a:latin typeface="Calibri"/>
                <a:ea typeface="Calibri"/>
                <a:cs typeface="Calibri"/>
                <a:sym typeface="Calibri"/>
              </a:rPr>
              <a:t>Create the Metaverse</a:t>
            </a:r>
            <a:endParaRPr sz="2300" b="1">
              <a:solidFill>
                <a:schemeClr val="dk1"/>
              </a:solidFill>
            </a:endParaRPr>
          </a:p>
          <a:p>
            <a:pPr marL="457200" marR="0" lvl="0" indent="0" algn="l" rtl="0">
              <a:lnSpc>
                <a:spcPct val="90000"/>
              </a:lnSpc>
              <a:spcBef>
                <a:spcPts val="600"/>
              </a:spcBef>
              <a:spcAft>
                <a:spcPts val="0"/>
              </a:spcAft>
              <a:buSzPct val="91836"/>
              <a:buNone/>
            </a:pPr>
            <a:r>
              <a:rPr lang="en" sz="2800" u="sng">
                <a:solidFill>
                  <a:schemeClr val="hlink"/>
                </a:solidFill>
                <a:latin typeface="Calibri"/>
                <a:ea typeface="Calibri"/>
                <a:cs typeface="Calibri"/>
                <a:sym typeface="Calibri"/>
                <a:hlinkClick r:id="rId6"/>
              </a:rPr>
              <a:t>https://learn.unity.com/tutorial/preparing-students-to-create-the-metaverse#</a:t>
            </a:r>
            <a:endParaRPr sz="2800" u="sng">
              <a:solidFill>
                <a:schemeClr val="accent5"/>
              </a:solidFill>
              <a:latin typeface="Calibri"/>
              <a:ea typeface="Calibri"/>
              <a:cs typeface="Calibri"/>
              <a:sym typeface="Calibri"/>
            </a:endParaRPr>
          </a:p>
          <a:p>
            <a:pPr marL="0" lvl="0" indent="0" algn="l" rtl="0">
              <a:lnSpc>
                <a:spcPct val="90000"/>
              </a:lnSpc>
              <a:spcBef>
                <a:spcPts val="0"/>
              </a:spcBef>
              <a:spcAft>
                <a:spcPts val="0"/>
              </a:spcAft>
              <a:buSzPct val="91836"/>
              <a:buNone/>
            </a:pPr>
            <a:endParaRPr sz="2800" u="sng">
              <a:solidFill>
                <a:schemeClr val="hlink"/>
              </a:solidFill>
              <a:latin typeface="Calibri"/>
              <a:ea typeface="Calibri"/>
              <a:cs typeface="Calibri"/>
              <a:sym typeface="Calibri"/>
            </a:endParaRPr>
          </a:p>
        </p:txBody>
      </p:sp>
      <p:pic>
        <p:nvPicPr>
          <p:cNvPr id="249" name="Google Shape;249;p33" descr="Watch this year’s GDC #MadeWithUnity sizzle reel to see some incredible Made with Unity games that have continued to inspire us. From relaxing 2D management games to fast-paced 3D action, there’s something for everyone to love!&#10;&#10;Featured games/studios&#10;====================&#10;Ferocious (OMYOG)&#10;Death in the Water 2 (Lighthouse Games Studio)&#10;Earth: Revival (MMC Society, Nuverse)&#10;Subway Surfers (SYBO)&#10;MARVEL SNAP (Second Dinner, Nuverse)&#10;Disney Illusion Island  (Dlala Studios, Disney Interactive)&#10;Terra Nil (Free Lives, Devolver Digital)&#10;Death Carnival (Furyion Games)&#10;Undisputed (Steel City Interactive, PLAION)&#10;Ship of Fools (Fika Productions, Team17)&#10;Breachers (Triangle Factory)&#10;Skate Story (Sam Eng, Devolver Digital)&#10;IMMORTALITY (Half Mermaid Productions)&#10;Mineko’s Night Market (Meowza Games, Humble Games)&#10;Dordogne (UMAINMATION, UN JE NE SAIS QUOI, Focus Entertainment)&#10;Card Crawl Adventure (Tinytouchtales)&#10;DAVE THE DIVER (MINTROCKET)&#10;REPLACED (Sad Cat Studios, Coatsink/Thunderful)&#10;Kerbal Space Program 2 (Intercept Games, Private Division)&#10;Solo Leveling: ARISE (netmarble)&#10;Sons Of The Forest (Endnight Games, Newnight)&#10;&#10;For more info about Unity at GDC23: https://on.unity.com/408pcXP&#10;Get inspired by #MadeWithUnity games: https://on.unity.com/3LH6ZMV" title="Incredible Made with Unity games | Unity at GDC 2023">
            <a:hlinkClick r:id="rId7"/>
          </p:cNvPr>
          <p:cNvPicPr preferRelativeResize="0"/>
          <p:nvPr/>
        </p:nvPicPr>
        <p:blipFill rotWithShape="1">
          <a:blip r:embed="rId8">
            <a:alphaModFix/>
          </a:blip>
          <a:srcRect/>
          <a:stretch/>
        </p:blipFill>
        <p:spPr>
          <a:xfrm>
            <a:off x="4442100" y="1170125"/>
            <a:ext cx="4518575" cy="2541700"/>
          </a:xfrm>
          <a:prstGeom prst="rect">
            <a:avLst/>
          </a:prstGeom>
          <a:noFill/>
          <a:ln>
            <a:noFill/>
          </a:ln>
        </p:spPr>
      </p:pic>
      <p:sp>
        <p:nvSpPr>
          <p:cNvPr id="250" name="Google Shape;250;p33"/>
          <p:cNvSpPr txBox="1"/>
          <p:nvPr/>
        </p:nvSpPr>
        <p:spPr>
          <a:xfrm>
            <a:off x="4572000" y="3711825"/>
            <a:ext cx="42897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sng" strike="noStrike" cap="none">
                <a:solidFill>
                  <a:schemeClr val="hlink"/>
                </a:solidFill>
                <a:latin typeface="Arial"/>
                <a:ea typeface="Arial"/>
                <a:cs typeface="Arial"/>
                <a:sym typeface="Arial"/>
                <a:hlinkClick r:id="rId9"/>
              </a:rPr>
              <a:t>https://www.youtube.com/watch?v=ucalG1dsvL4</a:t>
            </a: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251" name="Google Shape;251;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20</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9"/>
                                        </p:tgtEl>
                                        <p:attrNameLst>
                                          <p:attrName>style.visibility</p:attrName>
                                        </p:attrNameLst>
                                      </p:cBhvr>
                                      <p:to>
                                        <p:strVal val="visible"/>
                                      </p:to>
                                    </p:set>
                                    <p:animEffect transition="in" filter="fade">
                                      <p:cBhvr>
                                        <p:cTn id="7" dur="1000"/>
                                        <p:tgtEl>
                                          <p:spTgt spid="2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Warm Up with Unity</a:t>
            </a:r>
            <a:endParaRPr/>
          </a:p>
        </p:txBody>
      </p:sp>
      <p:sp>
        <p:nvSpPr>
          <p:cNvPr id="257" name="Google Shape;257;p3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800"/>
              <a:buNone/>
            </a:pPr>
            <a:r>
              <a:rPr lang="en"/>
              <a:t>Pre-request</a:t>
            </a:r>
            <a:endParaRPr/>
          </a:p>
          <a:p>
            <a:pPr marL="457200" lvl="0" indent="-342900" algn="l" rtl="0">
              <a:lnSpc>
                <a:spcPct val="115000"/>
              </a:lnSpc>
              <a:spcBef>
                <a:spcPts val="1200"/>
              </a:spcBef>
              <a:spcAft>
                <a:spcPts val="0"/>
              </a:spcAft>
              <a:buSzPts val="1800"/>
              <a:buChar char="-"/>
            </a:pPr>
            <a:r>
              <a:rPr lang="en"/>
              <a:t>Require Unity Hub installation</a:t>
            </a:r>
            <a:endParaRPr/>
          </a:p>
          <a:p>
            <a:pPr marL="914400" lvl="1" indent="-317500" algn="l" rtl="0">
              <a:lnSpc>
                <a:spcPct val="115000"/>
              </a:lnSpc>
              <a:spcBef>
                <a:spcPts val="0"/>
              </a:spcBef>
              <a:spcAft>
                <a:spcPts val="0"/>
              </a:spcAft>
              <a:buSzPts val="1400"/>
              <a:buChar char="-"/>
            </a:pPr>
            <a:r>
              <a:rPr lang="en"/>
              <a:t>After Unity Hub installation, install the subfiles</a:t>
            </a:r>
            <a:endParaRPr/>
          </a:p>
          <a:p>
            <a:pPr marL="457200" lvl="0" indent="-342900" algn="l" rtl="0">
              <a:lnSpc>
                <a:spcPct val="115000"/>
              </a:lnSpc>
              <a:spcBef>
                <a:spcPts val="0"/>
              </a:spcBef>
              <a:spcAft>
                <a:spcPts val="0"/>
              </a:spcAft>
              <a:buSzPts val="1800"/>
              <a:buChar char="-"/>
            </a:pPr>
            <a:r>
              <a:rPr lang="en"/>
              <a:t>Register </a:t>
            </a:r>
            <a:endParaRPr/>
          </a:p>
        </p:txBody>
      </p:sp>
      <p:sp>
        <p:nvSpPr>
          <p:cNvPr id="258" name="Google Shape;258;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Build a Game on Unity</a:t>
            </a:r>
            <a:endParaRPr/>
          </a:p>
        </p:txBody>
      </p:sp>
      <p:sp>
        <p:nvSpPr>
          <p:cNvPr id="266" name="Google Shape;266;p35"/>
          <p:cNvSpPr txBox="1"/>
          <p:nvPr/>
        </p:nvSpPr>
        <p:spPr>
          <a:xfrm>
            <a:off x="4850041" y="4544586"/>
            <a:ext cx="2578048" cy="30773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400" b="0" i="0" u="none" strike="noStrike" cap="none" dirty="0">
                <a:solidFill>
                  <a:srgbClr val="000000"/>
                </a:solidFill>
                <a:latin typeface="Arial"/>
                <a:ea typeface="Arial"/>
                <a:cs typeface="Arial"/>
                <a:sym typeface="Arial"/>
              </a:rPr>
              <a:t>Instruction: Course </a:t>
            </a:r>
            <a:r>
              <a:rPr lang="en" sz="1400" b="0" i="0" u="none" strike="noStrike" cap="none" dirty="0" err="1">
                <a:solidFill>
                  <a:srgbClr val="000000"/>
                </a:solidFill>
                <a:latin typeface="Arial"/>
                <a:ea typeface="Arial"/>
                <a:cs typeface="Arial"/>
                <a:sym typeface="Arial"/>
              </a:rPr>
              <a:t>Github</a:t>
            </a:r>
            <a:endParaRPr dirty="0"/>
          </a:p>
        </p:txBody>
      </p:sp>
      <p:pic>
        <p:nvPicPr>
          <p:cNvPr id="267" name="Google Shape;267;p35"/>
          <p:cNvPicPr preferRelativeResize="0"/>
          <p:nvPr/>
        </p:nvPicPr>
        <p:blipFill rotWithShape="1">
          <a:blip r:embed="rId3">
            <a:alphaModFix/>
          </a:blip>
          <a:srcRect/>
          <a:stretch/>
        </p:blipFill>
        <p:spPr>
          <a:xfrm>
            <a:off x="1687482" y="917916"/>
            <a:ext cx="5561215" cy="3475759"/>
          </a:xfrm>
          <a:prstGeom prst="rect">
            <a:avLst/>
          </a:prstGeom>
          <a:noFill/>
          <a:ln>
            <a:noFill/>
          </a:ln>
        </p:spPr>
      </p:pic>
      <p:sp>
        <p:nvSpPr>
          <p:cNvPr id="268" name="Google Shape;268;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22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7"/>
                                        </p:tgtEl>
                                        <p:attrNameLst>
                                          <p:attrName>style.visibility</p:attrName>
                                        </p:attrNameLst>
                                      </p:cBhvr>
                                      <p:to>
                                        <p:strVal val="visible"/>
                                      </p:to>
                                    </p:set>
                                    <p:animEffect transition="in" filter="fade">
                                      <p:cBhvr>
                                        <p:cTn id="7" dur="5000"/>
                                        <p:tgtEl>
                                          <p:spTgt spid="2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pic>
        <p:nvPicPr>
          <p:cNvPr id="71" name="Google Shape;71;p16"/>
          <p:cNvPicPr preferRelativeResize="0"/>
          <p:nvPr/>
        </p:nvPicPr>
        <p:blipFill rotWithShape="1">
          <a:blip r:embed="rId3">
            <a:alphaModFix/>
          </a:blip>
          <a:srcRect/>
          <a:stretch/>
        </p:blipFill>
        <p:spPr>
          <a:xfrm>
            <a:off x="152400" y="152400"/>
            <a:ext cx="8839200" cy="4808449"/>
          </a:xfrm>
          <a:prstGeom prst="rect">
            <a:avLst/>
          </a:prstGeom>
          <a:noFill/>
          <a:ln>
            <a:noFill/>
          </a:ln>
        </p:spPr>
      </p:pic>
      <p:sp>
        <p:nvSpPr>
          <p:cNvPr id="72" name="Google Shape;72;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Quiz Time: tell the name of these games</a:t>
            </a:r>
            <a:endParaRPr/>
          </a:p>
        </p:txBody>
      </p:sp>
      <p:sp>
        <p:nvSpPr>
          <p:cNvPr id="78" name="Google Shape;78;p17"/>
          <p:cNvSpPr txBox="1">
            <a:spLocks noGrp="1"/>
          </p:cNvSpPr>
          <p:nvPr>
            <p:ph type="body" idx="1"/>
          </p:nvPr>
        </p:nvSpPr>
        <p:spPr>
          <a:xfrm>
            <a:off x="311700" y="4165325"/>
            <a:ext cx="8520600" cy="403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200"/>
              </a:spcAft>
              <a:buSzPts val="1800"/>
              <a:buNone/>
            </a:pPr>
            <a:r>
              <a:rPr lang="en" sz="1600"/>
              <a:t>You may already onboard Metaverse!</a:t>
            </a:r>
            <a:endParaRPr sz="1600"/>
          </a:p>
        </p:txBody>
      </p:sp>
      <p:pic>
        <p:nvPicPr>
          <p:cNvPr id="79" name="Google Shape;79;p17"/>
          <p:cNvPicPr preferRelativeResize="0"/>
          <p:nvPr/>
        </p:nvPicPr>
        <p:blipFill rotWithShape="1">
          <a:blip r:embed="rId3">
            <a:alphaModFix/>
          </a:blip>
          <a:srcRect/>
          <a:stretch/>
        </p:blipFill>
        <p:spPr>
          <a:xfrm>
            <a:off x="0" y="1386425"/>
            <a:ext cx="3801600" cy="2140900"/>
          </a:xfrm>
          <a:prstGeom prst="rect">
            <a:avLst/>
          </a:prstGeom>
          <a:noFill/>
          <a:ln>
            <a:noFill/>
          </a:ln>
        </p:spPr>
      </p:pic>
      <p:pic>
        <p:nvPicPr>
          <p:cNvPr id="80" name="Google Shape;80;p17"/>
          <p:cNvPicPr preferRelativeResize="0"/>
          <p:nvPr/>
        </p:nvPicPr>
        <p:blipFill rotWithShape="1">
          <a:blip r:embed="rId4">
            <a:alphaModFix/>
          </a:blip>
          <a:srcRect/>
          <a:stretch/>
        </p:blipFill>
        <p:spPr>
          <a:xfrm>
            <a:off x="3848425" y="1330025"/>
            <a:ext cx="2095500" cy="2667000"/>
          </a:xfrm>
          <a:prstGeom prst="rect">
            <a:avLst/>
          </a:prstGeom>
          <a:noFill/>
          <a:ln>
            <a:noFill/>
          </a:ln>
        </p:spPr>
      </p:pic>
      <p:pic>
        <p:nvPicPr>
          <p:cNvPr id="81" name="Google Shape;81;p17"/>
          <p:cNvPicPr preferRelativeResize="0"/>
          <p:nvPr/>
        </p:nvPicPr>
        <p:blipFill rotWithShape="1">
          <a:blip r:embed="rId5">
            <a:alphaModFix/>
          </a:blip>
          <a:srcRect/>
          <a:stretch/>
        </p:blipFill>
        <p:spPr>
          <a:xfrm>
            <a:off x="6085150" y="1060450"/>
            <a:ext cx="2514600" cy="3600450"/>
          </a:xfrm>
          <a:prstGeom prst="rect">
            <a:avLst/>
          </a:prstGeom>
          <a:noFill/>
          <a:ln>
            <a:noFill/>
          </a:ln>
        </p:spPr>
      </p:pic>
      <p:sp>
        <p:nvSpPr>
          <p:cNvPr id="82" name="Google Shape;82;p17"/>
          <p:cNvSpPr/>
          <p:nvPr/>
        </p:nvSpPr>
        <p:spPr>
          <a:xfrm>
            <a:off x="2013000" y="2841550"/>
            <a:ext cx="1788600" cy="626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
        <p:nvSpPr>
          <p:cNvPr id="83" name="Google Shape;83;p17"/>
          <p:cNvSpPr/>
          <p:nvPr/>
        </p:nvSpPr>
        <p:spPr>
          <a:xfrm>
            <a:off x="4049075" y="1457975"/>
            <a:ext cx="1788600" cy="626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
        <p:nvSpPr>
          <p:cNvPr id="84" name="Google Shape;84;p17"/>
          <p:cNvSpPr/>
          <p:nvPr/>
        </p:nvSpPr>
        <p:spPr>
          <a:xfrm>
            <a:off x="6448150" y="1386425"/>
            <a:ext cx="1788600" cy="626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
        <p:nvSpPr>
          <p:cNvPr id="85" name="Google Shape;85;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4</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1"/>
                                          </p:stCondLst>
                                        </p:cTn>
                                        <p:tgtEl>
                                          <p:spTgt spid="82"/>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1"/>
                                          </p:stCondLst>
                                        </p:cTn>
                                        <p:tgtEl>
                                          <p:spTgt spid="83"/>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1"/>
                                          </p:stCondLst>
                                        </p:cTn>
                                        <p:tgtEl>
                                          <p:spTgt spid="8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There are more…</a:t>
            </a:r>
            <a:endParaRPr/>
          </a:p>
        </p:txBody>
      </p:sp>
      <p:sp>
        <p:nvSpPr>
          <p:cNvPr id="91" name="Google Shape;91;p18"/>
          <p:cNvSpPr txBox="1">
            <a:spLocks noGrp="1"/>
          </p:cNvSpPr>
          <p:nvPr>
            <p:ph type="body" idx="1"/>
          </p:nvPr>
        </p:nvSpPr>
        <p:spPr>
          <a:xfrm>
            <a:off x="311700" y="1152475"/>
            <a:ext cx="43275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800"/>
              <a:buNone/>
            </a:pPr>
            <a:r>
              <a:rPr lang="en"/>
              <a:t>Popular games described as part of the metaverse include:</a:t>
            </a:r>
            <a:endParaRPr/>
          </a:p>
          <a:p>
            <a:pPr marL="457200" lvl="0" indent="-342900" algn="l" rtl="0">
              <a:lnSpc>
                <a:spcPct val="115000"/>
              </a:lnSpc>
              <a:spcBef>
                <a:spcPts val="1200"/>
              </a:spcBef>
              <a:spcAft>
                <a:spcPts val="0"/>
              </a:spcAft>
              <a:buSzPts val="1800"/>
              <a:buChar char="●"/>
            </a:pPr>
            <a:r>
              <a:rPr lang="en"/>
              <a:t>Habbo Hotel, World of Warcraft, Minecraft, Fortnite, VRChat, and game creation platform Roblox which has sine employed significant usage of the term in marketing.</a:t>
            </a:r>
            <a:endParaRPr/>
          </a:p>
        </p:txBody>
      </p:sp>
      <p:pic>
        <p:nvPicPr>
          <p:cNvPr id="92" name="Google Shape;92;p18"/>
          <p:cNvPicPr preferRelativeResize="0"/>
          <p:nvPr/>
        </p:nvPicPr>
        <p:blipFill rotWithShape="1">
          <a:blip r:embed="rId3">
            <a:alphaModFix/>
          </a:blip>
          <a:srcRect/>
          <a:stretch/>
        </p:blipFill>
        <p:spPr>
          <a:xfrm>
            <a:off x="4912100" y="1152475"/>
            <a:ext cx="3805050" cy="1988450"/>
          </a:xfrm>
          <a:prstGeom prst="rect">
            <a:avLst/>
          </a:prstGeom>
          <a:noFill/>
          <a:ln>
            <a:noFill/>
          </a:ln>
        </p:spPr>
      </p:pic>
      <p:sp>
        <p:nvSpPr>
          <p:cNvPr id="93" name="Google Shape;93;p18"/>
          <p:cNvSpPr txBox="1"/>
          <p:nvPr/>
        </p:nvSpPr>
        <p:spPr>
          <a:xfrm>
            <a:off x="4912100" y="3275675"/>
            <a:ext cx="3804900" cy="861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Arial"/>
                <a:ea typeface="Arial"/>
                <a:cs typeface="Arial"/>
                <a:sym typeface="Arial"/>
              </a:rPr>
              <a:t>In a January 2022 interview with </a:t>
            </a:r>
            <a:r>
              <a:rPr lang="en" sz="1100" b="0" i="1" u="none" strike="noStrike" cap="none">
                <a:solidFill>
                  <a:schemeClr val="dk1"/>
                </a:solidFill>
                <a:latin typeface="Arial"/>
                <a:ea typeface="Arial"/>
                <a:cs typeface="Arial"/>
                <a:sym typeface="Arial"/>
              </a:rPr>
              <a:t>Wired</a:t>
            </a:r>
            <a:r>
              <a:rPr lang="en" sz="1100" b="0" i="0" u="none" strike="noStrike" cap="none">
                <a:solidFill>
                  <a:schemeClr val="dk1"/>
                </a:solidFill>
                <a:latin typeface="Arial"/>
                <a:ea typeface="Arial"/>
                <a:cs typeface="Arial"/>
                <a:sym typeface="Arial"/>
              </a:rPr>
              <a:t>, Second Life creator</a:t>
            </a:r>
            <a:r>
              <a:rPr lang="en" sz="1100" b="0" i="0" u="none" strike="noStrike" cap="none">
                <a:solidFill>
                  <a:schemeClr val="hlink"/>
                </a:solidFill>
                <a:uFill>
                  <a:noFill/>
                </a:uFill>
                <a:latin typeface="Arial"/>
                <a:ea typeface="Arial"/>
                <a:cs typeface="Arial"/>
                <a:sym typeface="Arial"/>
                <a:hlinkClick r:id="rId4"/>
              </a:rPr>
              <a:t> </a:t>
            </a:r>
            <a:r>
              <a:rPr lang="en" sz="1100" b="0" i="0" u="sng" strike="noStrike" cap="none">
                <a:solidFill>
                  <a:schemeClr val="hlink"/>
                </a:solidFill>
                <a:latin typeface="Arial"/>
                <a:ea typeface="Arial"/>
                <a:cs typeface="Arial"/>
                <a:sym typeface="Arial"/>
                <a:hlinkClick r:id="rId4"/>
              </a:rPr>
              <a:t>Philip Rosedale</a:t>
            </a:r>
            <a:r>
              <a:rPr lang="en" sz="1100" b="0" i="0" u="none" strike="noStrike" cap="none">
                <a:solidFill>
                  <a:schemeClr val="dk1"/>
                </a:solidFill>
                <a:latin typeface="Arial"/>
                <a:ea typeface="Arial"/>
                <a:cs typeface="Arial"/>
                <a:sym typeface="Arial"/>
              </a:rPr>
              <a:t> described metaverses as a</a:t>
            </a:r>
            <a:r>
              <a:rPr lang="en" sz="1100" b="0" i="0" u="none" strike="noStrike" cap="none">
                <a:solidFill>
                  <a:schemeClr val="hlink"/>
                </a:solidFill>
                <a:uFill>
                  <a:noFill/>
                </a:uFill>
                <a:latin typeface="Arial"/>
                <a:ea typeface="Arial"/>
                <a:cs typeface="Arial"/>
                <a:sym typeface="Arial"/>
                <a:hlinkClick r:id="rId5"/>
              </a:rPr>
              <a:t> </a:t>
            </a:r>
            <a:r>
              <a:rPr lang="en" sz="1100" b="0" i="0" u="sng" strike="noStrike" cap="none">
                <a:solidFill>
                  <a:schemeClr val="hlink"/>
                </a:solidFill>
                <a:latin typeface="Arial"/>
                <a:ea typeface="Arial"/>
                <a:cs typeface="Arial"/>
                <a:sym typeface="Arial"/>
                <a:hlinkClick r:id="rId5"/>
              </a:rPr>
              <a:t>three-dimensional</a:t>
            </a:r>
            <a:r>
              <a:rPr lang="en" sz="1100" b="0" i="0" u="none" strike="noStrike" cap="none">
                <a:solidFill>
                  <a:schemeClr val="dk1"/>
                </a:solidFill>
                <a:latin typeface="Arial"/>
                <a:ea typeface="Arial"/>
                <a:cs typeface="Arial"/>
                <a:sym typeface="Arial"/>
              </a:rPr>
              <a:t> Internet that is populated with live people.</a:t>
            </a:r>
            <a:endParaRPr sz="1400" b="0" i="0" u="none" strike="noStrike" cap="none">
              <a:solidFill>
                <a:srgbClr val="000000"/>
              </a:solidFill>
              <a:latin typeface="Arial"/>
              <a:ea typeface="Arial"/>
              <a:cs typeface="Arial"/>
              <a:sym typeface="Arial"/>
            </a:endParaRPr>
          </a:p>
        </p:txBody>
      </p:sp>
      <p:sp>
        <p:nvSpPr>
          <p:cNvPr id="94" name="Google Shape;94;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Just Game Space or More Values?</a:t>
            </a:r>
            <a:endParaRPr/>
          </a:p>
          <a:p>
            <a:pPr marL="0" lvl="0" indent="0" algn="l" rtl="0">
              <a:lnSpc>
                <a:spcPct val="100000"/>
              </a:lnSpc>
              <a:spcBef>
                <a:spcPts val="0"/>
              </a:spcBef>
              <a:spcAft>
                <a:spcPts val="0"/>
              </a:spcAft>
              <a:buSzPct val="111111"/>
              <a:buNone/>
            </a:pPr>
            <a:endParaRPr/>
          </a:p>
        </p:txBody>
      </p:sp>
      <p:sp>
        <p:nvSpPr>
          <p:cNvPr id="100" name="Google Shape;100;p1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
              <a:t>Opportunities with Metaverse</a:t>
            </a:r>
            <a:endParaRPr/>
          </a:p>
        </p:txBody>
      </p:sp>
      <p:grpSp>
        <p:nvGrpSpPr>
          <p:cNvPr id="101" name="Google Shape;101;p19"/>
          <p:cNvGrpSpPr/>
          <p:nvPr/>
        </p:nvGrpSpPr>
        <p:grpSpPr>
          <a:xfrm>
            <a:off x="755619" y="969979"/>
            <a:ext cx="8149681" cy="4238606"/>
            <a:chOff x="71265" y="162958"/>
            <a:chExt cx="8149681" cy="4238606"/>
          </a:xfrm>
        </p:grpSpPr>
        <p:sp>
          <p:nvSpPr>
            <p:cNvPr id="102" name="Google Shape;102;p19"/>
            <p:cNvSpPr/>
            <p:nvPr/>
          </p:nvSpPr>
          <p:spPr>
            <a:xfrm>
              <a:off x="71265" y="696358"/>
              <a:ext cx="895500" cy="895500"/>
            </a:xfrm>
            <a:prstGeom prst="ellipse">
              <a:avLst/>
            </a:prstGeom>
            <a:solidFill>
              <a:srgbClr val="CAD0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19"/>
            <p:cNvSpPr/>
            <p:nvPr/>
          </p:nvSpPr>
          <p:spPr>
            <a:xfrm>
              <a:off x="259335" y="884428"/>
              <a:ext cx="519300" cy="519300"/>
            </a:xfrm>
            <a:prstGeom prst="rect">
              <a:avLst/>
            </a:prstGeom>
            <a:blipFill rotWithShape="1">
              <a:blip r:embed="rId3">
                <a:alphaModFix/>
              </a:blip>
              <a:stretch>
                <a:fillRect/>
              </a:stretch>
            </a:blip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19"/>
            <p:cNvSpPr/>
            <p:nvPr/>
          </p:nvSpPr>
          <p:spPr>
            <a:xfrm>
              <a:off x="1158745" y="162958"/>
              <a:ext cx="2111100" cy="89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19"/>
            <p:cNvSpPr txBox="1"/>
            <p:nvPr/>
          </p:nvSpPr>
          <p:spPr>
            <a:xfrm>
              <a:off x="1158745" y="696358"/>
              <a:ext cx="2111100" cy="8955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666666"/>
                </a:buClr>
                <a:buSzPts val="1200"/>
                <a:buFont typeface="Times New Roman"/>
                <a:buNone/>
              </a:pPr>
              <a:r>
                <a:rPr lang="en" sz="1400" b="1" i="0" u="none" strike="noStrike" cap="none">
                  <a:solidFill>
                    <a:srgbClr val="666666"/>
                  </a:solidFill>
                  <a:latin typeface="Arial"/>
                  <a:ea typeface="Arial"/>
                  <a:cs typeface="Arial"/>
                  <a:sym typeface="Arial"/>
                </a:rPr>
                <a:t>Consumer Metaverse:</a:t>
              </a:r>
              <a:endParaRPr sz="1400" b="0" i="0" u="none" strike="noStrike" cap="none">
                <a:solidFill>
                  <a:srgbClr val="000000"/>
                </a:solidFill>
                <a:latin typeface="Arial"/>
                <a:ea typeface="Arial"/>
                <a:cs typeface="Arial"/>
                <a:sym typeface="Arial"/>
              </a:endParaRPr>
            </a:p>
          </p:txBody>
        </p:sp>
        <p:sp>
          <p:nvSpPr>
            <p:cNvPr id="106" name="Google Shape;106;p19"/>
            <p:cNvSpPr/>
            <p:nvPr/>
          </p:nvSpPr>
          <p:spPr>
            <a:xfrm>
              <a:off x="3637561" y="696358"/>
              <a:ext cx="895500" cy="895500"/>
            </a:xfrm>
            <a:prstGeom prst="ellipse">
              <a:avLst/>
            </a:prstGeom>
            <a:solidFill>
              <a:srgbClr val="CAD0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19"/>
            <p:cNvSpPr/>
            <p:nvPr/>
          </p:nvSpPr>
          <p:spPr>
            <a:xfrm>
              <a:off x="3825631" y="884428"/>
              <a:ext cx="519300" cy="519300"/>
            </a:xfrm>
            <a:prstGeom prst="rect">
              <a:avLst/>
            </a:prstGeom>
            <a:blipFill rotWithShape="1">
              <a:blip r:embed="rId4">
                <a:alphaModFix/>
              </a:blip>
              <a:stretch>
                <a:fillRect/>
              </a:stretch>
            </a:blip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19"/>
            <p:cNvSpPr/>
            <p:nvPr/>
          </p:nvSpPr>
          <p:spPr>
            <a:xfrm>
              <a:off x="4725041" y="162958"/>
              <a:ext cx="2111100" cy="89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19"/>
            <p:cNvSpPr txBox="1"/>
            <p:nvPr/>
          </p:nvSpPr>
          <p:spPr>
            <a:xfrm>
              <a:off x="4725046" y="696354"/>
              <a:ext cx="3264000" cy="8955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333333"/>
                </a:buClr>
                <a:buSzPts val="1200"/>
                <a:buFont typeface="Times New Roman"/>
                <a:buNone/>
              </a:pPr>
              <a:r>
                <a:rPr lang="en" sz="1400" b="0" i="0" u="none" strike="noStrike" cap="none">
                  <a:solidFill>
                    <a:srgbClr val="333333"/>
                  </a:solidFill>
                  <a:latin typeface="Arial"/>
                  <a:ea typeface="Arial"/>
                  <a:cs typeface="Arial"/>
                  <a:sym typeface="Arial"/>
                </a:rPr>
                <a:t>Enhances the social, entertainment, and wellbeing experiences of individuals</a:t>
              </a:r>
              <a:endParaRPr sz="1400" b="0" i="0" u="none" strike="noStrike" cap="none">
                <a:solidFill>
                  <a:srgbClr val="000000"/>
                </a:solidFill>
                <a:latin typeface="Arial"/>
                <a:ea typeface="Arial"/>
                <a:cs typeface="Arial"/>
                <a:sym typeface="Arial"/>
              </a:endParaRPr>
            </a:p>
          </p:txBody>
        </p:sp>
        <p:sp>
          <p:nvSpPr>
            <p:cNvPr id="110" name="Google Shape;110;p19"/>
            <p:cNvSpPr/>
            <p:nvPr/>
          </p:nvSpPr>
          <p:spPr>
            <a:xfrm>
              <a:off x="71265" y="1834511"/>
              <a:ext cx="895500" cy="895500"/>
            </a:xfrm>
            <a:prstGeom prst="ellipse">
              <a:avLst/>
            </a:prstGeom>
            <a:solidFill>
              <a:srgbClr val="CAD0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19"/>
            <p:cNvSpPr/>
            <p:nvPr/>
          </p:nvSpPr>
          <p:spPr>
            <a:xfrm>
              <a:off x="259335" y="2022581"/>
              <a:ext cx="519300" cy="519300"/>
            </a:xfrm>
            <a:prstGeom prst="rect">
              <a:avLst/>
            </a:prstGeom>
            <a:blipFill rotWithShape="1">
              <a:blip r:embed="rId5">
                <a:alphaModFix/>
              </a:blip>
              <a:stretch>
                <a:fillRect/>
              </a:stretch>
            </a:blip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19"/>
            <p:cNvSpPr/>
            <p:nvPr/>
          </p:nvSpPr>
          <p:spPr>
            <a:xfrm>
              <a:off x="1158745" y="1834511"/>
              <a:ext cx="2111100" cy="89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19"/>
            <p:cNvSpPr txBox="1"/>
            <p:nvPr/>
          </p:nvSpPr>
          <p:spPr>
            <a:xfrm>
              <a:off x="1158745" y="1834511"/>
              <a:ext cx="2111100" cy="8955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666666"/>
                </a:buClr>
                <a:buSzPts val="1200"/>
                <a:buFont typeface="Times New Roman"/>
                <a:buNone/>
              </a:pPr>
              <a:r>
                <a:rPr lang="en" sz="1400" b="1" i="0" u="none" strike="noStrike" cap="none">
                  <a:solidFill>
                    <a:srgbClr val="666666"/>
                  </a:solidFill>
                  <a:latin typeface="Arial"/>
                  <a:ea typeface="Arial"/>
                  <a:cs typeface="Arial"/>
                  <a:sym typeface="Arial"/>
                </a:rPr>
                <a:t>Commercial Metaverse:</a:t>
              </a:r>
              <a:endParaRPr sz="1400" b="0" i="0" u="none" strike="noStrike" cap="none">
                <a:solidFill>
                  <a:srgbClr val="000000"/>
                </a:solidFill>
                <a:latin typeface="Arial"/>
                <a:ea typeface="Arial"/>
                <a:cs typeface="Arial"/>
                <a:sym typeface="Arial"/>
              </a:endParaRPr>
            </a:p>
          </p:txBody>
        </p:sp>
        <p:sp>
          <p:nvSpPr>
            <p:cNvPr id="114" name="Google Shape;114;p19"/>
            <p:cNvSpPr/>
            <p:nvPr/>
          </p:nvSpPr>
          <p:spPr>
            <a:xfrm>
              <a:off x="3637561" y="1834511"/>
              <a:ext cx="895500" cy="895500"/>
            </a:xfrm>
            <a:prstGeom prst="ellipse">
              <a:avLst/>
            </a:prstGeom>
            <a:solidFill>
              <a:srgbClr val="CAD0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19"/>
            <p:cNvSpPr/>
            <p:nvPr/>
          </p:nvSpPr>
          <p:spPr>
            <a:xfrm>
              <a:off x="3825631" y="2022581"/>
              <a:ext cx="519300" cy="519300"/>
            </a:xfrm>
            <a:prstGeom prst="rect">
              <a:avLst/>
            </a:prstGeom>
            <a:blipFill rotWithShape="1">
              <a:blip r:embed="rId6">
                <a:alphaModFix/>
              </a:blip>
              <a:stretch>
                <a:fillRect/>
              </a:stretch>
            </a:blip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19"/>
            <p:cNvSpPr/>
            <p:nvPr/>
          </p:nvSpPr>
          <p:spPr>
            <a:xfrm>
              <a:off x="4725041" y="1834511"/>
              <a:ext cx="2111100" cy="89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19"/>
            <p:cNvSpPr txBox="1"/>
            <p:nvPr/>
          </p:nvSpPr>
          <p:spPr>
            <a:xfrm>
              <a:off x="4725046" y="1834504"/>
              <a:ext cx="3264000" cy="8955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333333"/>
                </a:buClr>
                <a:buSzPts val="1200"/>
                <a:buFont typeface="Times New Roman"/>
                <a:buNone/>
              </a:pPr>
              <a:r>
                <a:rPr lang="en" sz="1400" b="0" i="0" u="none" strike="noStrike" cap="none">
                  <a:solidFill>
                    <a:srgbClr val="333333"/>
                  </a:solidFill>
                  <a:latin typeface="Arial"/>
                  <a:ea typeface="Arial"/>
                  <a:cs typeface="Arial"/>
                  <a:sym typeface="Arial"/>
                </a:rPr>
                <a:t>Creates next-generation, immersive communication and collaboration between people in a work environment</a:t>
              </a:r>
              <a:endParaRPr sz="1400" b="0" i="0" u="none" strike="noStrike" cap="none">
                <a:solidFill>
                  <a:srgbClr val="000000"/>
                </a:solidFill>
                <a:latin typeface="Arial"/>
                <a:ea typeface="Arial"/>
                <a:cs typeface="Arial"/>
                <a:sym typeface="Arial"/>
              </a:endParaRPr>
            </a:p>
          </p:txBody>
        </p:sp>
        <p:sp>
          <p:nvSpPr>
            <p:cNvPr id="118" name="Google Shape;118;p19"/>
            <p:cNvSpPr/>
            <p:nvPr/>
          </p:nvSpPr>
          <p:spPr>
            <a:xfrm>
              <a:off x="71265" y="2972664"/>
              <a:ext cx="895500" cy="895500"/>
            </a:xfrm>
            <a:prstGeom prst="ellipse">
              <a:avLst/>
            </a:prstGeom>
            <a:solidFill>
              <a:srgbClr val="CAD0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19"/>
            <p:cNvSpPr/>
            <p:nvPr/>
          </p:nvSpPr>
          <p:spPr>
            <a:xfrm>
              <a:off x="259335" y="3160734"/>
              <a:ext cx="519300" cy="519300"/>
            </a:xfrm>
            <a:prstGeom prst="rect">
              <a:avLst/>
            </a:prstGeom>
            <a:blipFill rotWithShape="1">
              <a:blip r:embed="rId7">
                <a:alphaModFix/>
              </a:blip>
              <a:stretch>
                <a:fillRect/>
              </a:stretch>
            </a:blip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19"/>
            <p:cNvSpPr/>
            <p:nvPr/>
          </p:nvSpPr>
          <p:spPr>
            <a:xfrm>
              <a:off x="1158745" y="3506064"/>
              <a:ext cx="2111100" cy="89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19"/>
            <p:cNvSpPr txBox="1"/>
            <p:nvPr/>
          </p:nvSpPr>
          <p:spPr>
            <a:xfrm>
              <a:off x="1158745" y="2972664"/>
              <a:ext cx="2111100" cy="8955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666666"/>
                </a:buClr>
                <a:buSzPts val="1200"/>
                <a:buFont typeface="Times New Roman"/>
                <a:buNone/>
              </a:pPr>
              <a:r>
                <a:rPr lang="en" sz="1400" b="1" i="0" u="none" strike="noStrike" cap="none">
                  <a:solidFill>
                    <a:srgbClr val="666666"/>
                  </a:solidFill>
                  <a:latin typeface="Arial"/>
                  <a:ea typeface="Arial"/>
                  <a:cs typeface="Arial"/>
                  <a:sym typeface="Arial"/>
                </a:rPr>
                <a:t>Industrial Metaverse:</a:t>
              </a:r>
              <a:endParaRPr sz="1400" b="0" i="0" u="none" strike="noStrike" cap="none">
                <a:solidFill>
                  <a:srgbClr val="000000"/>
                </a:solidFill>
                <a:latin typeface="Arial"/>
                <a:ea typeface="Arial"/>
                <a:cs typeface="Arial"/>
                <a:sym typeface="Arial"/>
              </a:endParaRPr>
            </a:p>
          </p:txBody>
        </p:sp>
        <p:sp>
          <p:nvSpPr>
            <p:cNvPr id="122" name="Google Shape;122;p19"/>
            <p:cNvSpPr/>
            <p:nvPr/>
          </p:nvSpPr>
          <p:spPr>
            <a:xfrm>
              <a:off x="3637561" y="2972664"/>
              <a:ext cx="895500" cy="895500"/>
            </a:xfrm>
            <a:prstGeom prst="ellipse">
              <a:avLst/>
            </a:prstGeom>
            <a:solidFill>
              <a:srgbClr val="CAD0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19"/>
            <p:cNvSpPr/>
            <p:nvPr/>
          </p:nvSpPr>
          <p:spPr>
            <a:xfrm>
              <a:off x="3825631" y="3160734"/>
              <a:ext cx="519300" cy="519300"/>
            </a:xfrm>
            <a:prstGeom prst="rect">
              <a:avLst/>
            </a:prstGeom>
            <a:blipFill rotWithShape="1">
              <a:blip r:embed="rId8">
                <a:alphaModFix/>
              </a:blip>
              <a:stretch>
                <a:fillRect/>
              </a:stretch>
            </a:blip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19"/>
            <p:cNvSpPr/>
            <p:nvPr/>
          </p:nvSpPr>
          <p:spPr>
            <a:xfrm>
              <a:off x="4725041" y="3506064"/>
              <a:ext cx="2111100" cy="89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19"/>
            <p:cNvSpPr txBox="1"/>
            <p:nvPr/>
          </p:nvSpPr>
          <p:spPr>
            <a:xfrm>
              <a:off x="4725046" y="2972654"/>
              <a:ext cx="3495900" cy="8955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333333"/>
                </a:buClr>
                <a:buSzPts val="1200"/>
                <a:buFont typeface="Times New Roman"/>
                <a:buNone/>
              </a:pPr>
              <a:r>
                <a:rPr lang="en" sz="1400" b="0" i="0" u="none" strike="noStrike" cap="none">
                  <a:solidFill>
                    <a:srgbClr val="333333"/>
                  </a:solidFill>
                  <a:latin typeface="Arial"/>
                  <a:ea typeface="Arial"/>
                  <a:cs typeface="Arial"/>
                  <a:sym typeface="Arial"/>
                </a:rPr>
                <a:t>Enables humans and AI to work together to design, build operate, and optimize physical systems using digital technologies</a:t>
              </a:r>
              <a:endParaRPr sz="1400" b="0" i="0" u="none" strike="noStrike" cap="none">
                <a:solidFill>
                  <a:srgbClr val="000000"/>
                </a:solidFill>
                <a:latin typeface="Arial"/>
                <a:ea typeface="Arial"/>
                <a:cs typeface="Arial"/>
                <a:sym typeface="Arial"/>
              </a:endParaRPr>
            </a:p>
          </p:txBody>
        </p:sp>
      </p:grpSp>
      <p:sp>
        <p:nvSpPr>
          <p:cNvPr id="126" name="Google Shape;12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a:spLocks noGrp="1"/>
          </p:cNvSpPr>
          <p:nvPr>
            <p:ph type="title"/>
          </p:nvPr>
        </p:nvSpPr>
        <p:spPr>
          <a:xfrm>
            <a:off x="311700" y="16887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15000"/>
              </a:lnSpc>
              <a:spcBef>
                <a:spcPts val="2400"/>
              </a:spcBef>
              <a:spcAft>
                <a:spcPts val="0"/>
              </a:spcAft>
              <a:buClr>
                <a:schemeClr val="dk1"/>
              </a:buClr>
              <a:buSzPct val="47826"/>
              <a:buFont typeface="Arial"/>
              <a:buNone/>
            </a:pPr>
            <a:r>
              <a:rPr lang="en" sz="2300" b="1"/>
              <a:t>Education in the metaverse</a:t>
            </a:r>
            <a:endParaRPr sz="2300" b="1"/>
          </a:p>
          <a:p>
            <a:pPr marL="0" lvl="0" indent="0" algn="l" rtl="0">
              <a:lnSpc>
                <a:spcPct val="100000"/>
              </a:lnSpc>
              <a:spcBef>
                <a:spcPts val="600"/>
              </a:spcBef>
              <a:spcAft>
                <a:spcPts val="0"/>
              </a:spcAft>
              <a:buSzPct val="111111"/>
              <a:buNone/>
            </a:pPr>
            <a:r>
              <a:rPr lang="en"/>
              <a:t> </a:t>
            </a:r>
            <a:endParaRPr/>
          </a:p>
        </p:txBody>
      </p:sp>
      <p:pic>
        <p:nvPicPr>
          <p:cNvPr id="132" name="Google Shape;132;p20" descr="Imagine stepping inside your textbooks. Welcome to the metaverse." title="Education in the metaverse">
            <a:hlinkClick r:id="rId3"/>
          </p:cNvPr>
          <p:cNvPicPr preferRelativeResize="0"/>
          <p:nvPr/>
        </p:nvPicPr>
        <p:blipFill rotWithShape="1">
          <a:blip r:embed="rId4">
            <a:alphaModFix/>
          </a:blip>
          <a:srcRect/>
          <a:stretch/>
        </p:blipFill>
        <p:spPr>
          <a:xfrm>
            <a:off x="1359700" y="1152475"/>
            <a:ext cx="5776800" cy="3249450"/>
          </a:xfrm>
          <a:prstGeom prst="rect">
            <a:avLst/>
          </a:prstGeom>
          <a:noFill/>
          <a:ln>
            <a:noFill/>
          </a:ln>
        </p:spPr>
      </p:pic>
      <p:sp>
        <p:nvSpPr>
          <p:cNvPr id="133" name="Google Shape;133;p20"/>
          <p:cNvSpPr txBox="1"/>
          <p:nvPr/>
        </p:nvSpPr>
        <p:spPr>
          <a:xfrm>
            <a:off x="2195650" y="4485725"/>
            <a:ext cx="41049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https://www.youtube.com/watch?v=KLOcj5qvOio</a:t>
            </a:r>
            <a:endParaRPr sz="1400" b="0" i="0" u="none" strike="noStrike" cap="none">
              <a:solidFill>
                <a:srgbClr val="000000"/>
              </a:solidFill>
              <a:latin typeface="Arial"/>
              <a:ea typeface="Arial"/>
              <a:cs typeface="Arial"/>
              <a:sym typeface="Arial"/>
            </a:endParaRPr>
          </a:p>
        </p:txBody>
      </p:sp>
      <p:sp>
        <p:nvSpPr>
          <p:cNvPr id="134" name="Google Shape;134;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7</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fade">
                                      <p:cBhvr>
                                        <p:cTn id="7" dur="1000"/>
                                        <p:tgtEl>
                                          <p:spTgt spid="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8"/>
        <p:cNvGrpSpPr/>
        <p:nvPr/>
      </p:nvGrpSpPr>
      <p:grpSpPr>
        <a:xfrm>
          <a:off x="0" y="0"/>
          <a:ext cx="0" cy="0"/>
          <a:chOff x="0" y="0"/>
          <a:chExt cx="0" cy="0"/>
        </a:xfrm>
      </p:grpSpPr>
      <p:pic>
        <p:nvPicPr>
          <p:cNvPr id="139" name="Google Shape;139;p21"/>
          <p:cNvPicPr preferRelativeResize="0">
            <a:picLocks noGrp="1"/>
          </p:cNvPicPr>
          <p:nvPr>
            <p:ph type="body" idx="1"/>
          </p:nvPr>
        </p:nvPicPr>
        <p:blipFill rotWithShape="1">
          <a:blip r:embed="rId3">
            <a:alphaModFix/>
          </a:blip>
          <a:srcRect/>
          <a:stretch/>
        </p:blipFill>
        <p:spPr>
          <a:xfrm>
            <a:off x="584425" y="76200"/>
            <a:ext cx="5343000" cy="5060100"/>
          </a:xfrm>
          <a:prstGeom prst="rect">
            <a:avLst/>
          </a:prstGeom>
          <a:noFill/>
          <a:ln>
            <a:noFill/>
          </a:ln>
        </p:spPr>
      </p:pic>
      <p:sp>
        <p:nvSpPr>
          <p:cNvPr id="140" name="Google Shape;140;p21"/>
          <p:cNvSpPr txBox="1"/>
          <p:nvPr/>
        </p:nvSpPr>
        <p:spPr>
          <a:xfrm>
            <a:off x="6281757" y="4085786"/>
            <a:ext cx="3365400" cy="5772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Arial"/>
                <a:ea typeface="Arial"/>
                <a:cs typeface="Arial"/>
                <a:sym typeface="Arial"/>
              </a:rPr>
              <a:t>Source:</a:t>
            </a:r>
            <a:r>
              <a:rPr lang="en" sz="1100" b="0" i="0" u="sng" strike="noStrike" cap="none">
                <a:solidFill>
                  <a:schemeClr val="hlink"/>
                </a:solidFill>
                <a:latin typeface="Arial"/>
                <a:ea typeface="Arial"/>
                <a:cs typeface="Arial"/>
                <a:sym typeface="Arial"/>
                <a:hlinkClick r:id="rId4"/>
              </a:rPr>
              <a:t>(PDF) A Survey on Metaverse: Fundamentals, Security, and Privacy (researchgate.net)</a:t>
            </a:r>
            <a:endParaRPr sz="1100" b="0" i="0" u="none" strike="noStrike" cap="none">
              <a:solidFill>
                <a:schemeClr val="dk1"/>
              </a:solidFill>
              <a:latin typeface="Arial"/>
              <a:ea typeface="Arial"/>
              <a:cs typeface="Arial"/>
              <a:sym typeface="Arial"/>
            </a:endParaRPr>
          </a:p>
        </p:txBody>
      </p:sp>
      <p:sp>
        <p:nvSpPr>
          <p:cNvPr id="141" name="Google Shape;141;p21"/>
          <p:cNvSpPr txBox="1"/>
          <p:nvPr/>
        </p:nvSpPr>
        <p:spPr>
          <a:xfrm>
            <a:off x="6144000" y="1624275"/>
            <a:ext cx="3000000" cy="1293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chemeClr val="dk1"/>
                </a:solidFill>
                <a:latin typeface="Arial"/>
                <a:ea typeface="Arial"/>
                <a:cs typeface="Arial"/>
                <a:sym typeface="Arial"/>
              </a:rPr>
              <a:t>How to Construct Industrial Metaverse?</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chemeClr val="dk1"/>
                </a:solidFill>
                <a:latin typeface="Arial"/>
                <a:ea typeface="Arial"/>
                <a:cs typeface="Arial"/>
                <a:sym typeface="Arial"/>
              </a:rPr>
              <a:t>-Architecture of An Industrial Metaverse</a:t>
            </a:r>
            <a:endParaRPr sz="1800" b="0" i="0" u="none" strike="noStrike" cap="none">
              <a:solidFill>
                <a:srgbClr val="000000"/>
              </a:solidFill>
              <a:latin typeface="Arial"/>
              <a:ea typeface="Arial"/>
              <a:cs typeface="Arial"/>
              <a:sym typeface="Arial"/>
            </a:endParaRPr>
          </a:p>
        </p:txBody>
      </p:sp>
      <p:sp>
        <p:nvSpPr>
          <p:cNvPr id="142" name="Google Shape;142;p21"/>
          <p:cNvSpPr/>
          <p:nvPr/>
        </p:nvSpPr>
        <p:spPr>
          <a:xfrm>
            <a:off x="2304975" y="2361050"/>
            <a:ext cx="2152500" cy="919500"/>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Enabling Technologies of Industrial Metaverse</a:t>
            </a:r>
            <a:endParaRPr/>
          </a:p>
        </p:txBody>
      </p:sp>
      <p:pic>
        <p:nvPicPr>
          <p:cNvPr id="148" name="Google Shape;148;p22" descr="Diagram&#10;&#10;Description automatically generated"/>
          <p:cNvPicPr preferRelativeResize="0">
            <a:picLocks noGrp="1"/>
          </p:cNvPicPr>
          <p:nvPr>
            <p:ph type="body" idx="1"/>
          </p:nvPr>
        </p:nvPicPr>
        <p:blipFill rotWithShape="1">
          <a:blip r:embed="rId3">
            <a:alphaModFix/>
          </a:blip>
          <a:srcRect/>
          <a:stretch/>
        </p:blipFill>
        <p:spPr>
          <a:xfrm>
            <a:off x="20551" y="1157799"/>
            <a:ext cx="9102900" cy="3550200"/>
          </a:xfrm>
          <a:prstGeom prst="rect">
            <a:avLst/>
          </a:prstGeom>
          <a:noFill/>
          <a:ln>
            <a:noFill/>
          </a:ln>
        </p:spPr>
      </p:pic>
      <p:sp>
        <p:nvSpPr>
          <p:cNvPr id="149" name="Google Shape;149;p22"/>
          <p:cNvSpPr txBox="1"/>
          <p:nvPr/>
        </p:nvSpPr>
        <p:spPr>
          <a:xfrm>
            <a:off x="559450" y="4707989"/>
            <a:ext cx="7307400" cy="408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Arial"/>
                <a:ea typeface="Arial"/>
                <a:cs typeface="Arial"/>
                <a:sym typeface="Arial"/>
              </a:rPr>
              <a:t>Source:</a:t>
            </a:r>
            <a:r>
              <a:rPr lang="en" sz="1100" b="0" i="0" u="sng" strike="noStrike" cap="none">
                <a:solidFill>
                  <a:schemeClr val="hlink"/>
                </a:solidFill>
                <a:latin typeface="Arial"/>
                <a:ea typeface="Arial"/>
                <a:cs typeface="Arial"/>
                <a:sym typeface="Arial"/>
                <a:hlinkClick r:id="rId4"/>
              </a:rPr>
              <a:t>[PDF] All One Needs to Know about Metaverse: A Complete Survey on Technological Singularity, Virtual Ecosystem, and Research Agenda (researchgate.net)</a:t>
            </a:r>
            <a:endParaRPr sz="1100" b="0" i="0" u="none" strike="noStrike" cap="none">
              <a:solidFill>
                <a:schemeClr val="dk1"/>
              </a:solidFill>
              <a:latin typeface="Arial"/>
              <a:ea typeface="Arial"/>
              <a:cs typeface="Arial"/>
              <a:sym typeface="Arial"/>
            </a:endParaRPr>
          </a:p>
        </p:txBody>
      </p:sp>
      <p:sp>
        <p:nvSpPr>
          <p:cNvPr id="150" name="Google Shape;150;p22"/>
          <p:cNvSpPr/>
          <p:nvPr/>
        </p:nvSpPr>
        <p:spPr>
          <a:xfrm>
            <a:off x="2304975" y="1593075"/>
            <a:ext cx="1182300" cy="2677800"/>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685</Words>
  <Application>Microsoft Macintosh PowerPoint</Application>
  <PresentationFormat>On-screen Show (16:9)</PresentationFormat>
  <Paragraphs>106</Paragraphs>
  <Slides>22</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Times New Roman</vt:lpstr>
      <vt:lpstr>Simple Light</vt:lpstr>
      <vt:lpstr>DS/AI on Metaverse</vt:lpstr>
      <vt:lpstr>PowerPoint Presentation</vt:lpstr>
      <vt:lpstr>PowerPoint Presentation</vt:lpstr>
      <vt:lpstr>Quiz Time: tell the name of these games</vt:lpstr>
      <vt:lpstr>There are more…</vt:lpstr>
      <vt:lpstr>Just Game Space or More Values? </vt:lpstr>
      <vt:lpstr>Education in the metaverse  </vt:lpstr>
      <vt:lpstr>PowerPoint Presentation</vt:lpstr>
      <vt:lpstr>Enabling Technologies of Industrial Metaverse</vt:lpstr>
      <vt:lpstr>Industrial Metaverse Demonstration</vt:lpstr>
      <vt:lpstr>What is Industrial Metaverse?</vt:lpstr>
      <vt:lpstr>Digital Twin Demonstration </vt:lpstr>
      <vt:lpstr>Digital Twin Architecture </vt:lpstr>
      <vt:lpstr>Linkage to Data Analytics/ML?</vt:lpstr>
      <vt:lpstr>Fun Project Showcase: Blender Digital Twin</vt:lpstr>
      <vt:lpstr>Blender Twin Demonstration </vt:lpstr>
      <vt:lpstr>Acknowledge</vt:lpstr>
      <vt:lpstr>PowerPoint Presentation</vt:lpstr>
      <vt:lpstr>Tools for creating AR/VR </vt:lpstr>
      <vt:lpstr>Create your own project on Metaverse </vt:lpstr>
      <vt:lpstr>Warm Up with Unity</vt:lpstr>
      <vt:lpstr>Build a Game on Unity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DS/AI on Metaverse</dc:title>
  <cp:lastModifiedBy>Hongyue Sun</cp:lastModifiedBy>
  <cp:revision>1</cp:revision>
  <dcterms:modified xsi:type="dcterms:W3CDTF">2023-06-22T03:31:13Z</dcterms:modified>
</cp:coreProperties>
</file>